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7.xml" ContentType="application/vnd.openxmlformats-officedocument.drawingml.chart+xml"/>
  <Override PartName="/ppt/charts/chart8.xml" ContentType="application/vnd.openxmlformats-officedocument.drawingml.chart+xml"/>
  <Override PartName="/ppt/notesSlides/notesSlide9.xml" ContentType="application/vnd.openxmlformats-officedocument.presentationml.notesSlide+xml"/>
  <Override PartName="/ppt/charts/chart9.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notesSlides/notesSlide10.xml" ContentType="application/vnd.openxmlformats-officedocument.presentationml.notesSlide+xml"/>
  <Override PartName="/ppt/charts/chart12.xml" ContentType="application/vnd.openxmlformats-officedocument.drawingml.chart+xml"/>
  <Override PartName="/ppt/charts/chart13.xml" ContentType="application/vnd.openxmlformats-officedocument.drawingml.chart+xml"/>
  <Override PartName="/ppt/charts/chart14.xml" ContentType="application/vnd.openxmlformats-officedocument.drawingml.chart+xml"/>
  <Override PartName="/ppt/charts/chart15.xml" ContentType="application/vnd.openxmlformats-officedocument.drawingml.chart+xml"/>
  <Override PartName="/ppt/notesSlides/notesSlide11.xml" ContentType="application/vnd.openxmlformats-officedocument.presentationml.notesSlide+xml"/>
  <Override PartName="/ppt/charts/chart16.xml" ContentType="application/vnd.openxmlformats-officedocument.drawingml.chart+xml"/>
  <Override PartName="/ppt/charts/chart17.xml" ContentType="application/vnd.openxmlformats-officedocument.drawingml.chart+xml"/>
  <Override PartName="/ppt/charts/chart18.xml" ContentType="application/vnd.openxmlformats-officedocument.drawingml.chart+xml"/>
  <Override PartName="/ppt/charts/chart19.xml" ContentType="application/vnd.openxmlformats-officedocument.drawingml.chart+xml"/>
  <Override PartName="/ppt/charts/chart20.xml" ContentType="application/vnd.openxmlformats-officedocument.drawingml.chart+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21.xml" ContentType="application/vnd.openxmlformats-officedocument.drawingml.chart+xml"/>
  <Override PartName="/ppt/charts/chart22.xml" ContentType="application/vnd.openxmlformats-officedocument.drawingml.chart+xml"/>
  <Override PartName="/ppt/charts/chart23.xml" ContentType="application/vnd.openxmlformats-officedocument.drawingml.chart+xml"/>
  <Override PartName="/ppt/charts/chart24.xml" ContentType="application/vnd.openxmlformats-officedocument.drawingml.chart+xml"/>
  <Override PartName="/ppt/charts/chart25.xml" ContentType="application/vnd.openxmlformats-officedocument.drawingml.chart+xml"/>
  <Override PartName="/ppt/charts/chart26.xml" ContentType="application/vnd.openxmlformats-officedocument.drawingml.chart+xml"/>
  <Override PartName="/ppt/notesSlides/notesSlide14.xml" ContentType="application/vnd.openxmlformats-officedocument.presentationml.notesSlide+xml"/>
  <Override PartName="/ppt/charts/chart27.xml" ContentType="application/vnd.openxmlformats-officedocument.drawingml.chart+xml"/>
  <Override PartName="/ppt/theme/themeOverride1.xml" ContentType="application/vnd.openxmlformats-officedocument.themeOverride+xml"/>
  <Override PartName="/ppt/charts/chart28.xml" ContentType="application/vnd.openxmlformats-officedocument.drawingml.chart+xml"/>
  <Override PartName="/ppt/theme/themeOverride2.xml" ContentType="application/vnd.openxmlformats-officedocument.themeOverride+xml"/>
  <Override PartName="/ppt/charts/chart29.xml" ContentType="application/vnd.openxmlformats-officedocument.drawingml.chart+xml"/>
  <Override PartName="/ppt/theme/themeOverride3.xml" ContentType="application/vnd.openxmlformats-officedocument.themeOverr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73" r:id="rId1"/>
  </p:sldMasterIdLst>
  <p:notesMasterIdLst>
    <p:notesMasterId r:id="rId47"/>
  </p:notesMasterIdLst>
  <p:handoutMasterIdLst>
    <p:handoutMasterId r:id="rId48"/>
  </p:handoutMasterIdLst>
  <p:sldIdLst>
    <p:sldId id="256" r:id="rId2"/>
    <p:sldId id="558" r:id="rId3"/>
    <p:sldId id="559" r:id="rId4"/>
    <p:sldId id="612" r:id="rId5"/>
    <p:sldId id="560" r:id="rId6"/>
    <p:sldId id="561" r:id="rId7"/>
    <p:sldId id="562" r:id="rId8"/>
    <p:sldId id="563" r:id="rId9"/>
    <p:sldId id="564" r:id="rId10"/>
    <p:sldId id="565" r:id="rId11"/>
    <p:sldId id="566" r:id="rId12"/>
    <p:sldId id="589" r:id="rId13"/>
    <p:sldId id="567" r:id="rId14"/>
    <p:sldId id="568" r:id="rId15"/>
    <p:sldId id="569" r:id="rId16"/>
    <p:sldId id="570" r:id="rId17"/>
    <p:sldId id="571" r:id="rId18"/>
    <p:sldId id="600" r:id="rId19"/>
    <p:sldId id="604" r:id="rId20"/>
    <p:sldId id="605" r:id="rId21"/>
    <p:sldId id="606" r:id="rId22"/>
    <p:sldId id="608" r:id="rId23"/>
    <p:sldId id="609" r:id="rId24"/>
    <p:sldId id="610" r:id="rId25"/>
    <p:sldId id="611" r:id="rId26"/>
    <p:sldId id="613" r:id="rId27"/>
    <p:sldId id="601" r:id="rId28"/>
    <p:sldId id="595" r:id="rId29"/>
    <p:sldId id="555" r:id="rId30"/>
    <p:sldId id="515" r:id="rId31"/>
    <p:sldId id="545" r:id="rId32"/>
    <p:sldId id="599" r:id="rId33"/>
    <p:sldId id="529" r:id="rId34"/>
    <p:sldId id="598" r:id="rId35"/>
    <p:sldId id="519" r:id="rId36"/>
    <p:sldId id="520" r:id="rId37"/>
    <p:sldId id="594" r:id="rId38"/>
    <p:sldId id="542" r:id="rId39"/>
    <p:sldId id="556" r:id="rId40"/>
    <p:sldId id="544" r:id="rId41"/>
    <p:sldId id="554" r:id="rId42"/>
    <p:sldId id="524" r:id="rId43"/>
    <p:sldId id="602" r:id="rId44"/>
    <p:sldId id="603" r:id="rId45"/>
    <p:sldId id="550" r:id="rId46"/>
  </p:sldIdLst>
  <p:sldSz cx="9144000" cy="6858000" type="screen4x3"/>
  <p:notesSz cx="6858000" cy="9144000"/>
  <p:defaultTextStyle>
    <a:defPPr>
      <a:defRPr lang="en-US"/>
    </a:defPPr>
    <a:lvl1pPr algn="ctr" rtl="0" eaLnBrk="0" fontAlgn="base" hangingPunct="0">
      <a:spcBef>
        <a:spcPct val="0"/>
      </a:spcBef>
      <a:spcAft>
        <a:spcPct val="0"/>
      </a:spcAft>
      <a:defRPr sz="2000" kern="1200">
        <a:solidFill>
          <a:schemeClr val="tx1"/>
        </a:solidFill>
        <a:latin typeface="Geneva" pitchFamily="-112" charset="0"/>
        <a:ea typeface="+mn-ea"/>
        <a:cs typeface="+mn-cs"/>
      </a:defRPr>
    </a:lvl1pPr>
    <a:lvl2pPr marL="457200" algn="ctr" rtl="0" eaLnBrk="0" fontAlgn="base" hangingPunct="0">
      <a:spcBef>
        <a:spcPct val="0"/>
      </a:spcBef>
      <a:spcAft>
        <a:spcPct val="0"/>
      </a:spcAft>
      <a:defRPr sz="2000" kern="1200">
        <a:solidFill>
          <a:schemeClr val="tx1"/>
        </a:solidFill>
        <a:latin typeface="Geneva" pitchFamily="-112" charset="0"/>
        <a:ea typeface="+mn-ea"/>
        <a:cs typeface="+mn-cs"/>
      </a:defRPr>
    </a:lvl2pPr>
    <a:lvl3pPr marL="914400" algn="ctr" rtl="0" eaLnBrk="0" fontAlgn="base" hangingPunct="0">
      <a:spcBef>
        <a:spcPct val="0"/>
      </a:spcBef>
      <a:spcAft>
        <a:spcPct val="0"/>
      </a:spcAft>
      <a:defRPr sz="2000" kern="1200">
        <a:solidFill>
          <a:schemeClr val="tx1"/>
        </a:solidFill>
        <a:latin typeface="Geneva" pitchFamily="-112" charset="0"/>
        <a:ea typeface="+mn-ea"/>
        <a:cs typeface="+mn-cs"/>
      </a:defRPr>
    </a:lvl3pPr>
    <a:lvl4pPr marL="1371600" algn="ctr" rtl="0" eaLnBrk="0" fontAlgn="base" hangingPunct="0">
      <a:spcBef>
        <a:spcPct val="0"/>
      </a:spcBef>
      <a:spcAft>
        <a:spcPct val="0"/>
      </a:spcAft>
      <a:defRPr sz="2000" kern="1200">
        <a:solidFill>
          <a:schemeClr val="tx1"/>
        </a:solidFill>
        <a:latin typeface="Geneva" pitchFamily="-112" charset="0"/>
        <a:ea typeface="+mn-ea"/>
        <a:cs typeface="+mn-cs"/>
      </a:defRPr>
    </a:lvl4pPr>
    <a:lvl5pPr marL="1828800" algn="ctr" rtl="0" eaLnBrk="0" fontAlgn="base" hangingPunct="0">
      <a:spcBef>
        <a:spcPct val="0"/>
      </a:spcBef>
      <a:spcAft>
        <a:spcPct val="0"/>
      </a:spcAft>
      <a:defRPr sz="2000" kern="1200">
        <a:solidFill>
          <a:schemeClr val="tx1"/>
        </a:solidFill>
        <a:latin typeface="Geneva" pitchFamily="-112" charset="0"/>
        <a:ea typeface="+mn-ea"/>
        <a:cs typeface="+mn-cs"/>
      </a:defRPr>
    </a:lvl5pPr>
    <a:lvl6pPr marL="2286000" algn="l" defTabSz="457200" rtl="0" eaLnBrk="1" latinLnBrk="0" hangingPunct="1">
      <a:defRPr sz="2000" kern="1200">
        <a:solidFill>
          <a:schemeClr val="tx1"/>
        </a:solidFill>
        <a:latin typeface="Geneva" pitchFamily="-112" charset="0"/>
        <a:ea typeface="+mn-ea"/>
        <a:cs typeface="+mn-cs"/>
      </a:defRPr>
    </a:lvl6pPr>
    <a:lvl7pPr marL="2743200" algn="l" defTabSz="457200" rtl="0" eaLnBrk="1" latinLnBrk="0" hangingPunct="1">
      <a:defRPr sz="2000" kern="1200">
        <a:solidFill>
          <a:schemeClr val="tx1"/>
        </a:solidFill>
        <a:latin typeface="Geneva" pitchFamily="-112" charset="0"/>
        <a:ea typeface="+mn-ea"/>
        <a:cs typeface="+mn-cs"/>
      </a:defRPr>
    </a:lvl7pPr>
    <a:lvl8pPr marL="3200400" algn="l" defTabSz="457200" rtl="0" eaLnBrk="1" latinLnBrk="0" hangingPunct="1">
      <a:defRPr sz="2000" kern="1200">
        <a:solidFill>
          <a:schemeClr val="tx1"/>
        </a:solidFill>
        <a:latin typeface="Geneva" pitchFamily="-112" charset="0"/>
        <a:ea typeface="+mn-ea"/>
        <a:cs typeface="+mn-cs"/>
      </a:defRPr>
    </a:lvl8pPr>
    <a:lvl9pPr marL="3657600" algn="l" defTabSz="457200" rtl="0" eaLnBrk="1" latinLnBrk="0" hangingPunct="1">
      <a:defRPr sz="2000" kern="1200">
        <a:solidFill>
          <a:schemeClr val="tx1"/>
        </a:solidFill>
        <a:latin typeface="Geneva" pitchFamily="-112"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99"/>
    <a:srgbClr val="FF7C80"/>
    <a:srgbClr val="323232"/>
    <a:srgbClr val="787878"/>
    <a:srgbClr val="B4B4B4"/>
    <a:srgbClr val="DCDCDC"/>
    <a:srgbClr val="F90BFF"/>
    <a:srgbClr val="F3FFA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000" autoAdjust="0"/>
    <p:restoredTop sz="87059" autoAdjust="0"/>
  </p:normalViewPr>
  <p:slideViewPr>
    <p:cSldViewPr snapToGrid="0">
      <p:cViewPr varScale="1">
        <p:scale>
          <a:sx n="115" d="100"/>
          <a:sy n="115" d="100"/>
        </p:scale>
        <p:origin x="-104" y="-60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109" d="100"/>
          <a:sy n="109" d="100"/>
        </p:scale>
        <p:origin x="-2144" y="-11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presProps" Target="presProps.xml"/><Relationship Id="rId51" Type="http://schemas.openxmlformats.org/officeDocument/2006/relationships/viewProps" Target="viewProps.xml"/><Relationship Id="rId52" Type="http://schemas.openxmlformats.org/officeDocument/2006/relationships/theme" Target="theme/theme1.xml"/><Relationship Id="rId53"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notesMaster" Target="notesMasters/notesMaster1.xml"/><Relationship Id="rId48" Type="http://schemas.openxmlformats.org/officeDocument/2006/relationships/handoutMaster" Target="handoutMasters/handoutMaster1.xml"/><Relationship Id="rId4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charts/_rels/chart1.xml.rels><?xml version="1.0" encoding="UTF-8" standalone="yes"?>
<Relationships xmlns="http://schemas.openxmlformats.org/package/2006/relationships"><Relationship Id="rId1" Type="http://schemas.openxmlformats.org/officeDocument/2006/relationships/oleObject" Target="Macintosh%20HD:Users:luck:Documents:Research:Boot%20Camp:Lectures:Figs:ICA%20Mixing%20Example.xlsx" TargetMode="External"/></Relationships>
</file>

<file path=ppt/charts/_rels/chart10.xml.rels><?xml version="1.0" encoding="UTF-8" standalone="yes"?>
<Relationships xmlns="http://schemas.openxmlformats.org/package/2006/relationships"><Relationship Id="rId1" Type="http://schemas.openxmlformats.org/officeDocument/2006/relationships/oleObject" Target="Macintosh%20HD:Users:luck:Documents:Research:Boot%20Camp:Lectures:Figs:Component%20Theory.xls" TargetMode="External"/></Relationships>
</file>

<file path=ppt/charts/_rels/chart11.xml.rels><?xml version="1.0" encoding="UTF-8" standalone="yes"?>
<Relationships xmlns="http://schemas.openxmlformats.org/package/2006/relationships"><Relationship Id="rId1" Type="http://schemas.openxmlformats.org/officeDocument/2006/relationships/oleObject" Target="Macintosh%20HD:Users:luck:Documents:Research:Boot%20Camp:Lectures:Figs:Component%20Theory.xls" TargetMode="External"/></Relationships>
</file>

<file path=ppt/charts/_rels/chart12.xml.rels><?xml version="1.0" encoding="UTF-8" standalone="yes"?>
<Relationships xmlns="http://schemas.openxmlformats.org/package/2006/relationships"><Relationship Id="rId1" Type="http://schemas.openxmlformats.org/officeDocument/2006/relationships/oleObject" Target="Macintosh%20HD:Users:luck:Documents:Research:Boot%20Camp:Lectures:Figs:Component%20Theory.xls" TargetMode="External"/></Relationships>
</file>

<file path=ppt/charts/_rels/chart13.xml.rels><?xml version="1.0" encoding="UTF-8" standalone="yes"?>
<Relationships xmlns="http://schemas.openxmlformats.org/package/2006/relationships"><Relationship Id="rId1" Type="http://schemas.openxmlformats.org/officeDocument/2006/relationships/oleObject" Target="Macintosh%20HD:Users:luck:Documents:Research:Boot%20Camp:Lectures:Figs:Component%20Theory.xls" TargetMode="External"/></Relationships>
</file>

<file path=ppt/charts/_rels/chart14.xml.rels><?xml version="1.0" encoding="UTF-8" standalone="yes"?>
<Relationships xmlns="http://schemas.openxmlformats.org/package/2006/relationships"><Relationship Id="rId1" Type="http://schemas.openxmlformats.org/officeDocument/2006/relationships/oleObject" Target="Macintosh%20HD:Users:luck:Documents:Research:Boot%20Camp:Lectures:Figs:Component%20Theory.xls" TargetMode="External"/></Relationships>
</file>

<file path=ppt/charts/_rels/chart15.xml.rels><?xml version="1.0" encoding="UTF-8" standalone="yes"?>
<Relationships xmlns="http://schemas.openxmlformats.org/package/2006/relationships"><Relationship Id="rId1" Type="http://schemas.openxmlformats.org/officeDocument/2006/relationships/oleObject" Target="Macintosh%20HD:Users:luck:Documents:Research:Boot%20Camp:Lectures:Figs:Component%20Theory.xls" TargetMode="External"/></Relationships>
</file>

<file path=ppt/charts/_rels/chart16.xml.rels><?xml version="1.0" encoding="UTF-8" standalone="yes"?>
<Relationships xmlns="http://schemas.openxmlformats.org/package/2006/relationships"><Relationship Id="rId1" Type="http://schemas.openxmlformats.org/officeDocument/2006/relationships/oleObject" Target="Macintosh%20HD:Users:luck:Documents:Research:Boot%20Camp:Lectures:Figs:Component%20Theory.xls" TargetMode="External"/></Relationships>
</file>

<file path=ppt/charts/_rels/chart17.xml.rels><?xml version="1.0" encoding="UTF-8" standalone="yes"?>
<Relationships xmlns="http://schemas.openxmlformats.org/package/2006/relationships"><Relationship Id="rId1" Type="http://schemas.openxmlformats.org/officeDocument/2006/relationships/oleObject" Target="Macintosh%20HD:Users:luck:Documents:Research:Boot%20Camp:Lectures:Figs:Component%20Theory.xls" TargetMode="External"/></Relationships>
</file>

<file path=ppt/charts/_rels/chart18.xml.rels><?xml version="1.0" encoding="UTF-8" standalone="yes"?>
<Relationships xmlns="http://schemas.openxmlformats.org/package/2006/relationships"><Relationship Id="rId1" Type="http://schemas.openxmlformats.org/officeDocument/2006/relationships/oleObject" Target="Macintosh%20HD:Users:luck:Documents:Research:Boot%20Camp:Lectures:Figs:Component%20Theory.xls" TargetMode="External"/></Relationships>
</file>

<file path=ppt/charts/_rels/chart19.xml.rels><?xml version="1.0" encoding="UTF-8" standalone="yes"?>
<Relationships xmlns="http://schemas.openxmlformats.org/package/2006/relationships"><Relationship Id="rId1" Type="http://schemas.openxmlformats.org/officeDocument/2006/relationships/oleObject" Target="Macintosh%20HD:Users:luck:Documents:Research:Boot%20Camp:Lectures:Figs:Component%20Theory.xls"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Macintosh%20HD:Users:luck:Documents:Research:Boot%20Camp:Lectures:Figs:ICA%20Mixing%20Example.xlsx" TargetMode="External"/></Relationships>
</file>

<file path=ppt/charts/_rels/chart20.xml.rels><?xml version="1.0" encoding="UTF-8" standalone="yes"?>
<Relationships xmlns="http://schemas.openxmlformats.org/package/2006/relationships"><Relationship Id="rId1" Type="http://schemas.openxmlformats.org/officeDocument/2006/relationships/oleObject" Target="Macintosh%20HD:Users:luck:Documents:Research:Boot%20Camp:Lectures:Figs:Component%20Theory.xls" TargetMode="External"/></Relationships>
</file>

<file path=ppt/charts/_rels/chart21.xml.rels><?xml version="1.0" encoding="UTF-8" standalone="yes"?>
<Relationships xmlns="http://schemas.openxmlformats.org/package/2006/relationships"><Relationship Id="rId1" Type="http://schemas.openxmlformats.org/officeDocument/2006/relationships/oleObject" Target="Macintosh%20HD:Users:luck:Documents:Research:Boot%20Camp:Lectures:Figs:Component%20Theory.xls" TargetMode="External"/></Relationships>
</file>

<file path=ppt/charts/_rels/chart22.xml.rels><?xml version="1.0" encoding="UTF-8" standalone="yes"?>
<Relationships xmlns="http://schemas.openxmlformats.org/package/2006/relationships"><Relationship Id="rId1" Type="http://schemas.openxmlformats.org/officeDocument/2006/relationships/oleObject" Target="Macintosh%20HD:Users:luck:Documents:Research:Boot%20Camp:Lectures:Figs:Component%20Theory.xls" TargetMode="External"/></Relationships>
</file>

<file path=ppt/charts/_rels/chart23.xml.rels><?xml version="1.0" encoding="UTF-8" standalone="yes"?>
<Relationships xmlns="http://schemas.openxmlformats.org/package/2006/relationships"><Relationship Id="rId1" Type="http://schemas.openxmlformats.org/officeDocument/2006/relationships/oleObject" Target="Macintosh%20HD:Users:luck:Documents:Research:Boot%20Camp:Lectures:Figs:Component%20Theory.xls" TargetMode="External"/></Relationships>
</file>

<file path=ppt/charts/_rels/chart24.xml.rels><?xml version="1.0" encoding="UTF-8" standalone="yes"?>
<Relationships xmlns="http://schemas.openxmlformats.org/package/2006/relationships"><Relationship Id="rId1" Type="http://schemas.openxmlformats.org/officeDocument/2006/relationships/oleObject" Target="Macintosh%20HD:Users:luck:Documents:Research:Boot%20Camp:Lectures:Figs:Component%20Theory.xls" TargetMode="External"/></Relationships>
</file>

<file path=ppt/charts/_rels/chart25.xml.rels><?xml version="1.0" encoding="UTF-8" standalone="yes"?>
<Relationships xmlns="http://schemas.openxmlformats.org/package/2006/relationships"><Relationship Id="rId1" Type="http://schemas.openxmlformats.org/officeDocument/2006/relationships/oleObject" Target="Macintosh%20HD:Users:luck:Documents:Research:Boot%20Camp:Lectures:Figs:Component%20Theory.xls" TargetMode="External"/></Relationships>
</file>

<file path=ppt/charts/_rels/chart26.xml.rels><?xml version="1.0" encoding="UTF-8" standalone="yes"?>
<Relationships xmlns="http://schemas.openxmlformats.org/package/2006/relationships"><Relationship Id="rId1" Type="http://schemas.openxmlformats.org/officeDocument/2006/relationships/oleObject" Target="Macintosh%20HD:Users:luck:Documents:Research:Boot%20Camp:Lectures:Figs:Component%20Theory.xls" TargetMode="External"/></Relationships>
</file>

<file path=ppt/charts/_rels/chart2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oleObject" Target="Macintosh%20HD:Users:luck:Documents:Research:Boot%20Camp:Lectures:Figs:Component%20Theory.xls" TargetMode="External"/></Relationships>
</file>

<file path=ppt/charts/_rels/chart2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oleObject" Target="Macintosh%20HD:Users:luck:Documents:Research:Boot%20Camp:Lectures:Figs:Component%20Theory.xls" TargetMode="External"/></Relationships>
</file>

<file path=ppt/charts/_rels/chart29.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oleObject" Target="Macintosh%20HD:Users:luck:Documents:Research:Boot%20Camp:Lectures:Figs:Component%20Theory.xls"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Macintosh%20HD:Users:luck:Documents:Research:Boot%20Camp:Lectures:Figs:ICA%20Mixing%20Example.xlsx"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Macintosh%20HD:Users:luck:Documents:Research:Boot%20Camp:Lectures:Figs:ICA%20Mixing%20Example.xlsx"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Macintosh%20HD:Users:luck:Documents:Research:Boot%20Camp:Lectures:Figs:ICA%20Mixing%20Example.xlsx" TargetMode="External"/></Relationships>
</file>

<file path=ppt/charts/_rels/chart6.xml.rels><?xml version="1.0" encoding="UTF-8" standalone="yes"?>
<Relationships xmlns="http://schemas.openxmlformats.org/package/2006/relationships"><Relationship Id="rId1" Type="http://schemas.openxmlformats.org/officeDocument/2006/relationships/oleObject" Target="Macintosh%20HD:Users:luck:Documents:Research:Boot%20Camp:Lectures:Figs:ICA%20Mixing%20Example.xlsx" TargetMode="External"/></Relationships>
</file>

<file path=ppt/charts/_rels/chart7.xml.rels><?xml version="1.0" encoding="UTF-8" standalone="yes"?>
<Relationships xmlns="http://schemas.openxmlformats.org/package/2006/relationships"><Relationship Id="rId1" Type="http://schemas.openxmlformats.org/officeDocument/2006/relationships/oleObject" Target="Macintosh%20HD:Users:luck:Documents:Research:Boot%20Camp:Lectures:Figs:Component%20Theory.xls" TargetMode="External"/></Relationships>
</file>

<file path=ppt/charts/_rels/chart8.xml.rels><?xml version="1.0" encoding="UTF-8" standalone="yes"?>
<Relationships xmlns="http://schemas.openxmlformats.org/package/2006/relationships"><Relationship Id="rId1" Type="http://schemas.openxmlformats.org/officeDocument/2006/relationships/oleObject" Target="Macintosh%20HD:Users:luck:Documents:Research:Boot%20Camp:Lectures:Figs:Component%20Theory.xls" TargetMode="External"/></Relationships>
</file>

<file path=ppt/charts/_rels/chart9.xml.rels><?xml version="1.0" encoding="UTF-8" standalone="yes"?>
<Relationships xmlns="http://schemas.openxmlformats.org/package/2006/relationships"><Relationship Id="rId1" Type="http://schemas.openxmlformats.org/officeDocument/2006/relationships/oleObject" Target="Macintosh%20HD:Users:luck:Documents:Research:Boot%20Camp:Lectures:Figs:Component%20Theory.xls"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838447482201164"/>
          <c:y val="0.0653595292709684"/>
          <c:w val="0.893662316394899"/>
          <c:h val="0.872549715767428"/>
        </c:manualLayout>
      </c:layout>
      <c:lineChart>
        <c:grouping val="standard"/>
        <c:varyColors val="0"/>
        <c:ser>
          <c:idx val="3"/>
          <c:order val="0"/>
          <c:tx>
            <c:strRef>
              <c:f>'ICA Mixing'!$E$1</c:f>
              <c:strCache>
                <c:ptCount val="1"/>
                <c:pt idx="0">
                  <c:v>c1</c:v>
                </c:pt>
              </c:strCache>
            </c:strRef>
          </c:tx>
          <c:spPr>
            <a:ln w="25400">
              <a:solidFill>
                <a:srgbClr val="000000"/>
              </a:solidFill>
              <a:prstDash val="solid"/>
            </a:ln>
          </c:spPr>
          <c:marker>
            <c:symbol val="none"/>
          </c:marker>
          <c:val>
            <c:numRef>
              <c:f>'ICA Mixing'!$E$2:$E$64</c:f>
              <c:numCache>
                <c:formatCode>General</c:formatCode>
                <c:ptCount val="63"/>
                <c:pt idx="0">
                  <c:v>0.0</c:v>
                </c:pt>
                <c:pt idx="1">
                  <c:v>0.0078542097178422</c:v>
                </c:pt>
                <c:pt idx="2">
                  <c:v>0.0309233299890341</c:v>
                </c:pt>
                <c:pt idx="3">
                  <c:v>0.0677578431446471</c:v>
                </c:pt>
                <c:pt idx="4">
                  <c:v>0.116043301255251</c:v>
                </c:pt>
                <c:pt idx="5">
                  <c:v>0.172745751406263</c:v>
                </c:pt>
                <c:pt idx="6">
                  <c:v>0.234302370117672</c:v>
                </c:pt>
                <c:pt idx="7">
                  <c:v>0.296845328646431</c:v>
                </c:pt>
                <c:pt idx="8">
                  <c:v>0.356444822891268</c:v>
                </c:pt>
                <c:pt idx="9">
                  <c:v>0.409355997437172</c:v>
                </c:pt>
                <c:pt idx="10">
                  <c:v>0.452254248593737</c:v>
                </c:pt>
                <c:pt idx="11">
                  <c:v>0.482444121472063</c:v>
                </c:pt>
                <c:pt idx="12">
                  <c:v>0.498028675328619</c:v>
                </c:pt>
                <c:pt idx="13">
                  <c:v>0.498028675328619</c:v>
                </c:pt>
                <c:pt idx="14">
                  <c:v>0.482444121472063</c:v>
                </c:pt>
                <c:pt idx="15">
                  <c:v>0.452254248593737</c:v>
                </c:pt>
                <c:pt idx="16">
                  <c:v>0.409355997437172</c:v>
                </c:pt>
                <c:pt idx="17">
                  <c:v>0.356444822891268</c:v>
                </c:pt>
                <c:pt idx="18">
                  <c:v>0.296845328646431</c:v>
                </c:pt>
                <c:pt idx="19">
                  <c:v>0.234302370117672</c:v>
                </c:pt>
                <c:pt idx="20">
                  <c:v>0.172745751406263</c:v>
                </c:pt>
                <c:pt idx="21">
                  <c:v>0.116043301255251</c:v>
                </c:pt>
                <c:pt idx="22">
                  <c:v>0.0677578431446471</c:v>
                </c:pt>
                <c:pt idx="23">
                  <c:v>0.0309233299890342</c:v>
                </c:pt>
                <c:pt idx="24">
                  <c:v>0.00785420971784226</c:v>
                </c:pt>
                <c:pt idx="25">
                  <c:v>0.0</c:v>
                </c:pt>
                <c:pt idx="26">
                  <c:v>0.0</c:v>
                </c:pt>
                <c:pt idx="27">
                  <c:v>0.0</c:v>
                </c:pt>
                <c:pt idx="28">
                  <c:v>0.0</c:v>
                </c:pt>
                <c:pt idx="29">
                  <c:v>0.0</c:v>
                </c:pt>
                <c:pt idx="30">
                  <c:v>0.0</c:v>
                </c:pt>
                <c:pt idx="31">
                  <c:v>0.0</c:v>
                </c:pt>
                <c:pt idx="32">
                  <c:v>0.0</c:v>
                </c:pt>
                <c:pt idx="33">
                  <c:v>0.0</c:v>
                </c:pt>
                <c:pt idx="34">
                  <c:v>0.0</c:v>
                </c:pt>
                <c:pt idx="35">
                  <c:v>0.0</c:v>
                </c:pt>
                <c:pt idx="36">
                  <c:v>0.0</c:v>
                </c:pt>
                <c:pt idx="37">
                  <c:v>0.0</c:v>
                </c:pt>
                <c:pt idx="38">
                  <c:v>0.0</c:v>
                </c:pt>
                <c:pt idx="39">
                  <c:v>0.0</c:v>
                </c:pt>
                <c:pt idx="40">
                  <c:v>0.0</c:v>
                </c:pt>
                <c:pt idx="41">
                  <c:v>0.0</c:v>
                </c:pt>
                <c:pt idx="42">
                  <c:v>0.0</c:v>
                </c:pt>
                <c:pt idx="43">
                  <c:v>0.0</c:v>
                </c:pt>
                <c:pt idx="44">
                  <c:v>0.0</c:v>
                </c:pt>
                <c:pt idx="45">
                  <c:v>0.0</c:v>
                </c:pt>
                <c:pt idx="46">
                  <c:v>0.0</c:v>
                </c:pt>
                <c:pt idx="47">
                  <c:v>0.0</c:v>
                </c:pt>
                <c:pt idx="48">
                  <c:v>0.0</c:v>
                </c:pt>
                <c:pt idx="49">
                  <c:v>0.0</c:v>
                </c:pt>
                <c:pt idx="50">
                  <c:v>0.0</c:v>
                </c:pt>
                <c:pt idx="51">
                  <c:v>0.0</c:v>
                </c:pt>
                <c:pt idx="52">
                  <c:v>0.0</c:v>
                </c:pt>
                <c:pt idx="53">
                  <c:v>0.0</c:v>
                </c:pt>
                <c:pt idx="54">
                  <c:v>0.0</c:v>
                </c:pt>
                <c:pt idx="55">
                  <c:v>0.0</c:v>
                </c:pt>
                <c:pt idx="56">
                  <c:v>0.0</c:v>
                </c:pt>
                <c:pt idx="57">
                  <c:v>0.0</c:v>
                </c:pt>
                <c:pt idx="58">
                  <c:v>0.0</c:v>
                </c:pt>
                <c:pt idx="59">
                  <c:v>0.0</c:v>
                </c:pt>
                <c:pt idx="60">
                  <c:v>0.0</c:v>
                </c:pt>
                <c:pt idx="61">
                  <c:v>0.0</c:v>
                </c:pt>
                <c:pt idx="62">
                  <c:v>0.0</c:v>
                </c:pt>
              </c:numCache>
            </c:numRef>
          </c:val>
          <c:smooth val="0"/>
        </c:ser>
        <c:dLbls>
          <c:showLegendKey val="0"/>
          <c:showVal val="0"/>
          <c:showCatName val="0"/>
          <c:showSerName val="0"/>
          <c:showPercent val="0"/>
          <c:showBubbleSize val="0"/>
        </c:dLbls>
        <c:marker val="1"/>
        <c:smooth val="0"/>
        <c:axId val="1772053160"/>
        <c:axId val="1771572472"/>
      </c:lineChart>
      <c:catAx>
        <c:axId val="1772053160"/>
        <c:scaling>
          <c:orientation val="minMax"/>
        </c:scaling>
        <c:delete val="1"/>
        <c:axPos val="b"/>
        <c:numFmt formatCode="General" sourceLinked="1"/>
        <c:majorTickMark val="out"/>
        <c:minorTickMark val="none"/>
        <c:tickLblPos val="nextTo"/>
        <c:crossAx val="1771572472"/>
        <c:crosses val="autoZero"/>
        <c:auto val="1"/>
        <c:lblAlgn val="ctr"/>
        <c:lblOffset val="100"/>
        <c:tickLblSkip val="3"/>
        <c:tickMarkSkip val="1"/>
        <c:noMultiLvlLbl val="0"/>
      </c:catAx>
      <c:valAx>
        <c:axId val="1771572472"/>
        <c:scaling>
          <c:orientation val="minMax"/>
          <c:max val="2.0"/>
          <c:min val="-1.0"/>
        </c:scaling>
        <c:delete val="1"/>
        <c:axPos val="l"/>
        <c:numFmt formatCode="General" sourceLinked="1"/>
        <c:majorTickMark val="cross"/>
        <c:minorTickMark val="none"/>
        <c:tickLblPos val="nextTo"/>
        <c:crossAx val="1772053160"/>
        <c:crosses val="autoZero"/>
        <c:crossBetween val="between"/>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0"/>
          <c:order val="0"/>
          <c:tx>
            <c:strRef>
              <c:f>'First Set'!$F$1</c:f>
              <c:strCache>
                <c:ptCount val="1"/>
                <c:pt idx="0">
                  <c:v>c3</c:v>
                </c:pt>
              </c:strCache>
            </c:strRef>
          </c:tx>
          <c:spPr>
            <a:ln w="57150" cap="rnd" cmpd="sng" algn="ctr">
              <a:solidFill>
                <a:srgbClr val="0000FF"/>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Set'!$F$2:$F$64</c:f>
              <c:numCache>
                <c:formatCode>General</c:formatCode>
                <c:ptCount val="63"/>
                <c:pt idx="0">
                  <c:v>0.0</c:v>
                </c:pt>
                <c:pt idx="12">
                  <c:v>0.0</c:v>
                </c:pt>
                <c:pt idx="13">
                  <c:v>0.00394264934276112</c:v>
                </c:pt>
                <c:pt idx="14">
                  <c:v>0.0157084194356844</c:v>
                </c:pt>
                <c:pt idx="15">
                  <c:v>0.0351117570558743</c:v>
                </c:pt>
                <c:pt idx="16">
                  <c:v>0.0618466599780681</c:v>
                </c:pt>
                <c:pt idx="17">
                  <c:v>0.0954915028125262</c:v>
                </c:pt>
                <c:pt idx="18">
                  <c:v>0.135515686289294</c:v>
                </c:pt>
                <c:pt idx="19">
                  <c:v>0.181288005125655</c:v>
                </c:pt>
                <c:pt idx="20">
                  <c:v>0.232086602510501</c:v>
                </c:pt>
                <c:pt idx="21">
                  <c:v>0.287110354217464</c:v>
                </c:pt>
                <c:pt idx="22">
                  <c:v>0.345491502812526</c:v>
                </c:pt>
                <c:pt idx="23">
                  <c:v>0.406309342707138</c:v>
                </c:pt>
                <c:pt idx="24">
                  <c:v>0.468604740235343</c:v>
                </c:pt>
                <c:pt idx="25">
                  <c:v>0.531395259764656</c:v>
                </c:pt>
                <c:pt idx="26">
                  <c:v>0.593690657292862</c:v>
                </c:pt>
                <c:pt idx="27">
                  <c:v>0.654508497187474</c:v>
                </c:pt>
                <c:pt idx="28">
                  <c:v>0.712889645782536</c:v>
                </c:pt>
                <c:pt idx="29">
                  <c:v>0.767913397489498</c:v>
                </c:pt>
                <c:pt idx="30">
                  <c:v>0.818711994874345</c:v>
                </c:pt>
                <c:pt idx="31">
                  <c:v>0.864484313710706</c:v>
                </c:pt>
                <c:pt idx="32">
                  <c:v>0.904508497187474</c:v>
                </c:pt>
                <c:pt idx="33">
                  <c:v>0.938153340021931</c:v>
                </c:pt>
                <c:pt idx="34">
                  <c:v>0.964888242944126</c:v>
                </c:pt>
                <c:pt idx="35">
                  <c:v>0.984291580564315</c:v>
                </c:pt>
                <c:pt idx="36">
                  <c:v>0.996057350657239</c:v>
                </c:pt>
                <c:pt idx="37">
                  <c:v>1.0</c:v>
                </c:pt>
                <c:pt idx="38">
                  <c:v>0.996057350657239</c:v>
                </c:pt>
                <c:pt idx="39">
                  <c:v>0.984291580564315</c:v>
                </c:pt>
                <c:pt idx="40">
                  <c:v>0.964888242944126</c:v>
                </c:pt>
                <c:pt idx="41">
                  <c:v>0.938153340021932</c:v>
                </c:pt>
                <c:pt idx="42">
                  <c:v>0.904508497187474</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ser>
          <c:idx val="1"/>
          <c:order val="1"/>
          <c:tx>
            <c:strRef>
              <c:f>'First Set'!$G$1</c:f>
              <c:strCache>
                <c:ptCount val="1"/>
                <c:pt idx="0">
                  <c:v>c1</c:v>
                </c:pt>
              </c:strCache>
            </c:strRef>
          </c:tx>
          <c:spPr>
            <a:ln w="57150" cap="rnd" cmpd="sng" algn="ctr">
              <a:solidFill>
                <a:srgbClr val="FF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Set'!$G$2:$G$64</c:f>
              <c:numCache>
                <c:formatCode>General</c:formatCode>
                <c:ptCount val="63"/>
                <c:pt idx="0">
                  <c:v>0.0</c:v>
                </c:pt>
                <c:pt idx="1">
                  <c:v>0.0078542097178422</c:v>
                </c:pt>
                <c:pt idx="2">
                  <c:v>0.0309233299890341</c:v>
                </c:pt>
                <c:pt idx="3">
                  <c:v>0.0677578431446471</c:v>
                </c:pt>
                <c:pt idx="4">
                  <c:v>0.116043301255251</c:v>
                </c:pt>
                <c:pt idx="5">
                  <c:v>0.172745751406263</c:v>
                </c:pt>
                <c:pt idx="6">
                  <c:v>0.234302370117672</c:v>
                </c:pt>
                <c:pt idx="7">
                  <c:v>0.296845328646431</c:v>
                </c:pt>
                <c:pt idx="8">
                  <c:v>0.356444822891268</c:v>
                </c:pt>
                <c:pt idx="9">
                  <c:v>0.409355997437172</c:v>
                </c:pt>
                <c:pt idx="10">
                  <c:v>0.452254248593737</c:v>
                </c:pt>
                <c:pt idx="11">
                  <c:v>0.482444121472063</c:v>
                </c:pt>
                <c:pt idx="12">
                  <c:v>0.498028675328619</c:v>
                </c:pt>
                <c:pt idx="13">
                  <c:v>0.498028675328619</c:v>
                </c:pt>
                <c:pt idx="14">
                  <c:v>0.482444121472063</c:v>
                </c:pt>
                <c:pt idx="15">
                  <c:v>0.452254248593737</c:v>
                </c:pt>
                <c:pt idx="16">
                  <c:v>0.409355997437172</c:v>
                </c:pt>
                <c:pt idx="17">
                  <c:v>0.356444822891268</c:v>
                </c:pt>
                <c:pt idx="18">
                  <c:v>0.296845328646431</c:v>
                </c:pt>
                <c:pt idx="19">
                  <c:v>0.234302370117672</c:v>
                </c:pt>
                <c:pt idx="20">
                  <c:v>0.172745751406263</c:v>
                </c:pt>
                <c:pt idx="21">
                  <c:v>0.116043301255251</c:v>
                </c:pt>
                <c:pt idx="22">
                  <c:v>0.0677578431446471</c:v>
                </c:pt>
                <c:pt idx="23">
                  <c:v>0.0309233299890342</c:v>
                </c:pt>
                <c:pt idx="24">
                  <c:v>0.00785420971784226</c:v>
                </c:pt>
                <c:pt idx="25">
                  <c:v>0.0</c:v>
                </c:pt>
              </c:numCache>
            </c:numRef>
          </c:yVal>
          <c:smooth val="0"/>
        </c:ser>
        <c:ser>
          <c:idx val="2"/>
          <c:order val="2"/>
          <c:tx>
            <c:strRef>
              <c:f>'First Set'!$H$1</c:f>
              <c:strCache>
                <c:ptCount val="1"/>
                <c:pt idx="0">
                  <c:v>c2</c:v>
                </c:pt>
              </c:strCache>
            </c:strRef>
          </c:tx>
          <c:spPr>
            <a:ln w="57150" cap="rnd" cmpd="sng" algn="ctr">
              <a:solidFill>
                <a:srgbClr val="008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Set'!$H$2:$H$64</c:f>
              <c:numCache>
                <c:formatCode>General</c:formatCode>
                <c:ptCount val="63"/>
                <c:pt idx="5">
                  <c:v>0.0</c:v>
                </c:pt>
                <c:pt idx="6">
                  <c:v>-0.0157084194356844</c:v>
                </c:pt>
                <c:pt idx="7">
                  <c:v>-0.0618466599780681</c:v>
                </c:pt>
                <c:pt idx="8">
                  <c:v>-0.135515686289294</c:v>
                </c:pt>
                <c:pt idx="9">
                  <c:v>-0.232086602510501</c:v>
                </c:pt>
                <c:pt idx="10">
                  <c:v>-0.345491502812526</c:v>
                </c:pt>
                <c:pt idx="11">
                  <c:v>-0.468604740235343</c:v>
                </c:pt>
                <c:pt idx="12">
                  <c:v>-0.593690657292862</c:v>
                </c:pt>
                <c:pt idx="13">
                  <c:v>-0.712889645782536</c:v>
                </c:pt>
                <c:pt idx="14">
                  <c:v>-0.818711994874345</c:v>
                </c:pt>
                <c:pt idx="15">
                  <c:v>-0.904508497187474</c:v>
                </c:pt>
                <c:pt idx="16">
                  <c:v>-0.955</c:v>
                </c:pt>
                <c:pt idx="17">
                  <c:v>-0.975</c:v>
                </c:pt>
                <c:pt idx="18">
                  <c:v>-0.975</c:v>
                </c:pt>
                <c:pt idx="19">
                  <c:v>-0.955</c:v>
                </c:pt>
                <c:pt idx="20">
                  <c:v>-0.904508497187474</c:v>
                </c:pt>
                <c:pt idx="21">
                  <c:v>-0.818711994874345</c:v>
                </c:pt>
                <c:pt idx="22">
                  <c:v>-0.712889645782536</c:v>
                </c:pt>
                <c:pt idx="23">
                  <c:v>-0.593690657292862</c:v>
                </c:pt>
                <c:pt idx="24">
                  <c:v>-0.468604740235344</c:v>
                </c:pt>
                <c:pt idx="25">
                  <c:v>-0.345491502812526</c:v>
                </c:pt>
                <c:pt idx="26">
                  <c:v>-0.232086602510502</c:v>
                </c:pt>
                <c:pt idx="27">
                  <c:v>-0.135515686289294</c:v>
                </c:pt>
                <c:pt idx="28">
                  <c:v>-0.0618466599780684</c:v>
                </c:pt>
                <c:pt idx="29">
                  <c:v>-0.0157084194356845</c:v>
                </c:pt>
                <c:pt idx="30">
                  <c:v>0.0</c:v>
                </c:pt>
              </c:numCache>
            </c:numRef>
          </c:yVal>
          <c:smooth val="0"/>
        </c:ser>
        <c:dLbls>
          <c:showLegendKey val="0"/>
          <c:showVal val="0"/>
          <c:showCatName val="0"/>
          <c:showSerName val="0"/>
          <c:showPercent val="0"/>
          <c:showBubbleSize val="0"/>
        </c:dLbls>
        <c:axId val="-2119577048"/>
        <c:axId val="-2067546232"/>
      </c:scatterChart>
      <c:valAx>
        <c:axId val="-2119577048"/>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2067546232"/>
        <c:crosses val="autoZero"/>
        <c:crossBetween val="midCat"/>
        <c:majorUnit val="100.0"/>
        <c:minorUnit val="1.0"/>
      </c:valAx>
      <c:valAx>
        <c:axId val="-2067546232"/>
        <c:scaling>
          <c:orientation val="minMax"/>
          <c:max val="2.1"/>
          <c:min val="-1.0"/>
        </c:scaling>
        <c:delete val="1"/>
        <c:axPos val="l"/>
        <c:numFmt formatCode="General" sourceLinked="1"/>
        <c:majorTickMark val="cross"/>
        <c:minorTickMark val="none"/>
        <c:tickLblPos val="nextTo"/>
        <c:crossAx val="-2119577048"/>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0"/>
          <c:order val="0"/>
          <c:tx>
            <c:strRef>
              <c:f>'First Set'!$F$1</c:f>
              <c:strCache>
                <c:ptCount val="1"/>
                <c:pt idx="0">
                  <c:v>c3</c:v>
                </c:pt>
              </c:strCache>
            </c:strRef>
          </c:tx>
          <c:spPr>
            <a:ln w="57150" cap="rnd" cmpd="sng" algn="ctr">
              <a:solidFill>
                <a:srgbClr val="0000FF"/>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Set'!$K$2:$K$64</c:f>
              <c:numCache>
                <c:formatCode>General</c:formatCode>
                <c:ptCount val="63"/>
                <c:pt idx="0">
                  <c:v>0.0</c:v>
                </c:pt>
                <c:pt idx="1">
                  <c:v>0.0</c:v>
                </c:pt>
                <c:pt idx="2">
                  <c:v>0.0</c:v>
                </c:pt>
                <c:pt idx="3">
                  <c:v>0.0</c:v>
                </c:pt>
                <c:pt idx="4">
                  <c:v>0.0</c:v>
                </c:pt>
                <c:pt idx="5">
                  <c:v>0.0</c:v>
                </c:pt>
                <c:pt idx="6">
                  <c:v>0.0</c:v>
                </c:pt>
                <c:pt idx="7">
                  <c:v>0.0</c:v>
                </c:pt>
                <c:pt idx="8">
                  <c:v>-2.22044604925031E-16</c:v>
                </c:pt>
                <c:pt idx="9">
                  <c:v>-4.44089209850067E-16</c:v>
                </c:pt>
                <c:pt idx="10">
                  <c:v>0.0</c:v>
                </c:pt>
                <c:pt idx="11">
                  <c:v>0.0</c:v>
                </c:pt>
                <c:pt idx="12">
                  <c:v>0.0</c:v>
                </c:pt>
                <c:pt idx="13">
                  <c:v>0.00394264934276078</c:v>
                </c:pt>
                <c:pt idx="14">
                  <c:v>0.0157084194356848</c:v>
                </c:pt>
                <c:pt idx="15">
                  <c:v>0.0351117570558745</c:v>
                </c:pt>
                <c:pt idx="16">
                  <c:v>0.0618466599780681</c:v>
                </c:pt>
                <c:pt idx="17">
                  <c:v>0.0954915028125264</c:v>
                </c:pt>
                <c:pt idx="18">
                  <c:v>0.135515686289294</c:v>
                </c:pt>
                <c:pt idx="19">
                  <c:v>0.201288005125655</c:v>
                </c:pt>
                <c:pt idx="20">
                  <c:v>0.302578105323028</c:v>
                </c:pt>
                <c:pt idx="21">
                  <c:v>0.443398359343119</c:v>
                </c:pt>
                <c:pt idx="22">
                  <c:v>0.60760185702999</c:v>
                </c:pt>
                <c:pt idx="23">
                  <c:v>0.787618685414275</c:v>
                </c:pt>
                <c:pt idx="24">
                  <c:v>0.975</c:v>
                </c:pt>
                <c:pt idx="25">
                  <c:v>1.16090375695213</c:v>
                </c:pt>
                <c:pt idx="26">
                  <c:v>1.33660405478236</c:v>
                </c:pt>
                <c:pt idx="27">
                  <c:v>1.493992810898179</c:v>
                </c:pt>
                <c:pt idx="28">
                  <c:v>1.626042985804468</c:v>
                </c:pt>
                <c:pt idx="29">
                  <c:v>1.727204978053814</c:v>
                </c:pt>
                <c:pt idx="30">
                  <c:v>1.793711994874345</c:v>
                </c:pt>
                <c:pt idx="31">
                  <c:v>1.839484313710705</c:v>
                </c:pt>
                <c:pt idx="32">
                  <c:v>1.859508497187474</c:v>
                </c:pt>
                <c:pt idx="33">
                  <c:v>1.842661837209405</c:v>
                </c:pt>
                <c:pt idx="34">
                  <c:v>1.78360023781847</c:v>
                </c:pt>
                <c:pt idx="35">
                  <c:v>1.697181226346851</c:v>
                </c:pt>
                <c:pt idx="36">
                  <c:v>1.589748007950101</c:v>
                </c:pt>
                <c:pt idx="37">
                  <c:v>1.468604740235344</c:v>
                </c:pt>
                <c:pt idx="38">
                  <c:v>1.341548853469765</c:v>
                </c:pt>
                <c:pt idx="39">
                  <c:v>1.216378183074817</c:v>
                </c:pt>
                <c:pt idx="40">
                  <c:v>1.10040392923342</c:v>
                </c:pt>
                <c:pt idx="41">
                  <c:v>1.0</c:v>
                </c:pt>
                <c:pt idx="42">
                  <c:v>0.920216916623158</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ser>
          <c:idx val="1"/>
          <c:order val="1"/>
          <c:tx>
            <c:strRef>
              <c:f>'First Set'!$G$1</c:f>
              <c:strCache>
                <c:ptCount val="1"/>
                <c:pt idx="0">
                  <c:v>c1</c:v>
                </c:pt>
              </c:strCache>
            </c:strRef>
          </c:tx>
          <c:spPr>
            <a:ln w="57150" cap="rnd" cmpd="sng" algn="ctr">
              <a:solidFill>
                <a:srgbClr val="FF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Set'!$G$2:$G$64</c:f>
              <c:numCache>
                <c:formatCode>General</c:formatCode>
                <c:ptCount val="63"/>
                <c:pt idx="0">
                  <c:v>0.0</c:v>
                </c:pt>
                <c:pt idx="1">
                  <c:v>0.0078542097178422</c:v>
                </c:pt>
                <c:pt idx="2">
                  <c:v>0.0309233299890341</c:v>
                </c:pt>
                <c:pt idx="3">
                  <c:v>0.0677578431446471</c:v>
                </c:pt>
                <c:pt idx="4">
                  <c:v>0.116043301255251</c:v>
                </c:pt>
                <c:pt idx="5">
                  <c:v>0.172745751406263</c:v>
                </c:pt>
                <c:pt idx="6">
                  <c:v>0.234302370117672</c:v>
                </c:pt>
                <c:pt idx="7">
                  <c:v>0.296845328646431</c:v>
                </c:pt>
                <c:pt idx="8">
                  <c:v>0.356444822891268</c:v>
                </c:pt>
                <c:pt idx="9">
                  <c:v>0.409355997437172</c:v>
                </c:pt>
                <c:pt idx="10">
                  <c:v>0.452254248593737</c:v>
                </c:pt>
                <c:pt idx="11">
                  <c:v>0.482444121472063</c:v>
                </c:pt>
                <c:pt idx="12">
                  <c:v>0.498028675328619</c:v>
                </c:pt>
                <c:pt idx="13">
                  <c:v>0.498028675328619</c:v>
                </c:pt>
                <c:pt idx="14">
                  <c:v>0.482444121472063</c:v>
                </c:pt>
                <c:pt idx="15">
                  <c:v>0.452254248593737</c:v>
                </c:pt>
                <c:pt idx="16">
                  <c:v>0.409355997437172</c:v>
                </c:pt>
                <c:pt idx="17">
                  <c:v>0.356444822891268</c:v>
                </c:pt>
                <c:pt idx="18">
                  <c:v>0.296845328646431</c:v>
                </c:pt>
                <c:pt idx="19">
                  <c:v>0.234302370117672</c:v>
                </c:pt>
                <c:pt idx="20">
                  <c:v>0.172745751406263</c:v>
                </c:pt>
                <c:pt idx="21">
                  <c:v>0.116043301255251</c:v>
                </c:pt>
                <c:pt idx="22">
                  <c:v>0.0677578431446471</c:v>
                </c:pt>
                <c:pt idx="23">
                  <c:v>0.0309233299890342</c:v>
                </c:pt>
                <c:pt idx="24">
                  <c:v>0.00785420971784226</c:v>
                </c:pt>
                <c:pt idx="25">
                  <c:v>0.0</c:v>
                </c:pt>
              </c:numCache>
            </c:numRef>
          </c:yVal>
          <c:smooth val="0"/>
        </c:ser>
        <c:ser>
          <c:idx val="2"/>
          <c:order val="2"/>
          <c:tx>
            <c:strRef>
              <c:f>'First Set'!$H$1</c:f>
              <c:strCache>
                <c:ptCount val="1"/>
                <c:pt idx="0">
                  <c:v>c2</c:v>
                </c:pt>
              </c:strCache>
            </c:strRef>
          </c:tx>
          <c:spPr>
            <a:ln w="57150" cap="rnd" cmpd="sng" algn="ctr">
              <a:solidFill>
                <a:srgbClr val="008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Set'!$J$2:$J$64</c:f>
              <c:numCache>
                <c:formatCode>General</c:formatCode>
                <c:ptCount val="63"/>
                <c:pt idx="5">
                  <c:v>0.0</c:v>
                </c:pt>
                <c:pt idx="6">
                  <c:v>-0.0157084194356844</c:v>
                </c:pt>
                <c:pt idx="7">
                  <c:v>-0.0618466599780682</c:v>
                </c:pt>
                <c:pt idx="8">
                  <c:v>-0.135515686289294</c:v>
                </c:pt>
                <c:pt idx="9">
                  <c:v>-0.232086602510501</c:v>
                </c:pt>
                <c:pt idx="10">
                  <c:v>-0.345491502812526</c:v>
                </c:pt>
                <c:pt idx="11">
                  <c:v>-0.468604740235343</c:v>
                </c:pt>
                <c:pt idx="12">
                  <c:v>-0.593690657292863</c:v>
                </c:pt>
                <c:pt idx="13">
                  <c:v>-0.712889645782536</c:v>
                </c:pt>
                <c:pt idx="14">
                  <c:v>-0.818711994874345</c:v>
                </c:pt>
                <c:pt idx="15">
                  <c:v>-0.904508497187474</c:v>
                </c:pt>
                <c:pt idx="16">
                  <c:v>-0.955</c:v>
                </c:pt>
                <c:pt idx="17">
                  <c:v>-0.975</c:v>
                </c:pt>
                <c:pt idx="18">
                  <c:v>-0.975</c:v>
                </c:pt>
                <c:pt idx="19">
                  <c:v>-0.975</c:v>
                </c:pt>
                <c:pt idx="20">
                  <c:v>-0.975</c:v>
                </c:pt>
                <c:pt idx="21">
                  <c:v>-0.975</c:v>
                </c:pt>
                <c:pt idx="22">
                  <c:v>-0.975</c:v>
                </c:pt>
                <c:pt idx="23">
                  <c:v>-0.975</c:v>
                </c:pt>
                <c:pt idx="24">
                  <c:v>-0.975</c:v>
                </c:pt>
                <c:pt idx="25">
                  <c:v>-0.975</c:v>
                </c:pt>
                <c:pt idx="26">
                  <c:v>-0.975</c:v>
                </c:pt>
                <c:pt idx="27">
                  <c:v>-0.975</c:v>
                </c:pt>
                <c:pt idx="28">
                  <c:v>-0.975</c:v>
                </c:pt>
                <c:pt idx="29">
                  <c:v>-0.975</c:v>
                </c:pt>
                <c:pt idx="30">
                  <c:v>-0.975</c:v>
                </c:pt>
                <c:pt idx="31">
                  <c:v>-0.975</c:v>
                </c:pt>
                <c:pt idx="32">
                  <c:v>-0.955</c:v>
                </c:pt>
                <c:pt idx="33">
                  <c:v>-0.904508497187474</c:v>
                </c:pt>
                <c:pt idx="34">
                  <c:v>-0.818711994874345</c:v>
                </c:pt>
                <c:pt idx="35">
                  <c:v>-0.712889645782536</c:v>
                </c:pt>
                <c:pt idx="36">
                  <c:v>-0.593690657292862</c:v>
                </c:pt>
                <c:pt idx="37">
                  <c:v>-0.468604740235344</c:v>
                </c:pt>
                <c:pt idx="38">
                  <c:v>-0.345491502812526</c:v>
                </c:pt>
                <c:pt idx="39">
                  <c:v>-0.232086602510502</c:v>
                </c:pt>
                <c:pt idx="40">
                  <c:v>-0.135515686289294</c:v>
                </c:pt>
                <c:pt idx="41">
                  <c:v>-0.0618466599780684</c:v>
                </c:pt>
                <c:pt idx="42">
                  <c:v>-0.0157084194356845</c:v>
                </c:pt>
                <c:pt idx="43">
                  <c:v>0.0</c:v>
                </c:pt>
              </c:numCache>
            </c:numRef>
          </c:yVal>
          <c:smooth val="0"/>
        </c:ser>
        <c:dLbls>
          <c:showLegendKey val="0"/>
          <c:showVal val="0"/>
          <c:showCatName val="0"/>
          <c:showSerName val="0"/>
          <c:showPercent val="0"/>
          <c:showBubbleSize val="0"/>
        </c:dLbls>
        <c:axId val="1770885576"/>
        <c:axId val="1770980312"/>
      </c:scatterChart>
      <c:valAx>
        <c:axId val="1770885576"/>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1770980312"/>
        <c:crosses val="autoZero"/>
        <c:crossBetween val="midCat"/>
        <c:majorUnit val="100.0"/>
        <c:minorUnit val="1.0"/>
      </c:valAx>
      <c:valAx>
        <c:axId val="1770980312"/>
        <c:scaling>
          <c:orientation val="minMax"/>
          <c:max val="2.1"/>
          <c:min val="-1.0"/>
        </c:scaling>
        <c:delete val="1"/>
        <c:axPos val="l"/>
        <c:numFmt formatCode="General" sourceLinked="1"/>
        <c:majorTickMark val="cross"/>
        <c:minorTickMark val="none"/>
        <c:tickLblPos val="nextTo"/>
        <c:crossAx val="1770885576"/>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4"/>
          <c:order val="0"/>
          <c:spPr>
            <a:ln w="57150" cap="rnd" cmpd="sng" algn="ctr">
              <a:solidFill>
                <a:sysClr val="windowText" lastClr="00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Set'!$I$2:$I$64</c:f>
              <c:numCache>
                <c:formatCode>General</c:formatCode>
                <c:ptCount val="63"/>
                <c:pt idx="0">
                  <c:v>0.0</c:v>
                </c:pt>
                <c:pt idx="1">
                  <c:v>0.0078542097178422</c:v>
                </c:pt>
                <c:pt idx="2">
                  <c:v>0.0309233299890341</c:v>
                </c:pt>
                <c:pt idx="3">
                  <c:v>0.0677578431446471</c:v>
                </c:pt>
                <c:pt idx="4">
                  <c:v>0.116043301255251</c:v>
                </c:pt>
                <c:pt idx="5">
                  <c:v>0.172745751406263</c:v>
                </c:pt>
                <c:pt idx="6">
                  <c:v>0.218593950681987</c:v>
                </c:pt>
                <c:pt idx="7">
                  <c:v>0.234998668668363</c:v>
                </c:pt>
                <c:pt idx="8">
                  <c:v>0.220929136601974</c:v>
                </c:pt>
                <c:pt idx="9">
                  <c:v>0.177269394926671</c:v>
                </c:pt>
                <c:pt idx="10">
                  <c:v>0.106762745781211</c:v>
                </c:pt>
                <c:pt idx="11">
                  <c:v>0.0138393812367195</c:v>
                </c:pt>
                <c:pt idx="12">
                  <c:v>-0.0956619819642431</c:v>
                </c:pt>
                <c:pt idx="13">
                  <c:v>-0.210918321111156</c:v>
                </c:pt>
                <c:pt idx="14">
                  <c:v>-0.320559453966597</c:v>
                </c:pt>
                <c:pt idx="15">
                  <c:v>-0.417142491537863</c:v>
                </c:pt>
                <c:pt idx="16">
                  <c:v>-0.483797342584759</c:v>
                </c:pt>
                <c:pt idx="17">
                  <c:v>-0.523063674296206</c:v>
                </c:pt>
                <c:pt idx="18">
                  <c:v>-0.542638985064275</c:v>
                </c:pt>
                <c:pt idx="19">
                  <c:v>-0.539409624756673</c:v>
                </c:pt>
                <c:pt idx="20">
                  <c:v>-0.499676143270709</c:v>
                </c:pt>
                <c:pt idx="21">
                  <c:v>-0.41555833940163</c:v>
                </c:pt>
                <c:pt idx="22">
                  <c:v>-0.299640299825363</c:v>
                </c:pt>
                <c:pt idx="23">
                  <c:v>-0.15645798459669</c:v>
                </c:pt>
                <c:pt idx="24">
                  <c:v>0.00785420971784195</c:v>
                </c:pt>
                <c:pt idx="25">
                  <c:v>0.18590375695213</c:v>
                </c:pt>
                <c:pt idx="26">
                  <c:v>0.36160405478236</c:v>
                </c:pt>
                <c:pt idx="27">
                  <c:v>0.518992810898179</c:v>
                </c:pt>
                <c:pt idx="28">
                  <c:v>0.651042985804468</c:v>
                </c:pt>
                <c:pt idx="29">
                  <c:v>0.752204978053814</c:v>
                </c:pt>
                <c:pt idx="30">
                  <c:v>0.818711994874345</c:v>
                </c:pt>
                <c:pt idx="31">
                  <c:v>0.864484313710706</c:v>
                </c:pt>
                <c:pt idx="32">
                  <c:v>0.904508497187474</c:v>
                </c:pt>
                <c:pt idx="33">
                  <c:v>0.938153340021931</c:v>
                </c:pt>
                <c:pt idx="34">
                  <c:v>0.964888242944126</c:v>
                </c:pt>
                <c:pt idx="35">
                  <c:v>0.984291580564315</c:v>
                </c:pt>
                <c:pt idx="36">
                  <c:v>0.996057350657239</c:v>
                </c:pt>
                <c:pt idx="37">
                  <c:v>1.0</c:v>
                </c:pt>
                <c:pt idx="38">
                  <c:v>0.996057350657239</c:v>
                </c:pt>
                <c:pt idx="39">
                  <c:v>0.984291580564315</c:v>
                </c:pt>
                <c:pt idx="40">
                  <c:v>0.964888242944126</c:v>
                </c:pt>
                <c:pt idx="41">
                  <c:v>0.938153340021932</c:v>
                </c:pt>
                <c:pt idx="42">
                  <c:v>0.904508497187474</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dLbls>
          <c:showLegendKey val="0"/>
          <c:showVal val="0"/>
          <c:showCatName val="0"/>
          <c:showSerName val="0"/>
          <c:showPercent val="0"/>
          <c:showBubbleSize val="0"/>
        </c:dLbls>
        <c:axId val="-2120210120"/>
        <c:axId val="-2119049112"/>
      </c:scatterChart>
      <c:valAx>
        <c:axId val="-2120210120"/>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2119049112"/>
        <c:crosses val="autoZero"/>
        <c:crossBetween val="midCat"/>
        <c:majorUnit val="100.0"/>
        <c:minorUnit val="1.0"/>
      </c:valAx>
      <c:valAx>
        <c:axId val="-2119049112"/>
        <c:scaling>
          <c:orientation val="minMax"/>
          <c:max val="2.1"/>
          <c:min val="-1.0"/>
        </c:scaling>
        <c:delete val="1"/>
        <c:axPos val="l"/>
        <c:numFmt formatCode="General" sourceLinked="1"/>
        <c:majorTickMark val="cross"/>
        <c:minorTickMark val="none"/>
        <c:tickLblPos val="nextTo"/>
        <c:crossAx val="-2120210120"/>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0"/>
          <c:order val="0"/>
          <c:tx>
            <c:strRef>
              <c:f>'First Set'!$F$1</c:f>
              <c:strCache>
                <c:ptCount val="1"/>
                <c:pt idx="0">
                  <c:v>c3</c:v>
                </c:pt>
              </c:strCache>
            </c:strRef>
          </c:tx>
          <c:spPr>
            <a:ln w="57150" cap="rnd" cmpd="sng" algn="ctr">
              <a:solidFill>
                <a:srgbClr val="0000FF"/>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Set'!$F$2:$F$64</c:f>
              <c:numCache>
                <c:formatCode>General</c:formatCode>
                <c:ptCount val="63"/>
                <c:pt idx="0">
                  <c:v>0.0</c:v>
                </c:pt>
                <c:pt idx="12">
                  <c:v>0.0</c:v>
                </c:pt>
                <c:pt idx="13">
                  <c:v>0.00394264934276112</c:v>
                </c:pt>
                <c:pt idx="14">
                  <c:v>0.0157084194356844</c:v>
                </c:pt>
                <c:pt idx="15">
                  <c:v>0.0351117570558743</c:v>
                </c:pt>
                <c:pt idx="16">
                  <c:v>0.0618466599780681</c:v>
                </c:pt>
                <c:pt idx="17">
                  <c:v>0.0954915028125262</c:v>
                </c:pt>
                <c:pt idx="18">
                  <c:v>0.135515686289294</c:v>
                </c:pt>
                <c:pt idx="19">
                  <c:v>0.181288005125655</c:v>
                </c:pt>
                <c:pt idx="20">
                  <c:v>0.232086602510501</c:v>
                </c:pt>
                <c:pt idx="21">
                  <c:v>0.287110354217464</c:v>
                </c:pt>
                <c:pt idx="22">
                  <c:v>0.345491502812526</c:v>
                </c:pt>
                <c:pt idx="23">
                  <c:v>0.406309342707138</c:v>
                </c:pt>
                <c:pt idx="24">
                  <c:v>0.468604740235343</c:v>
                </c:pt>
                <c:pt idx="25">
                  <c:v>0.531395259764656</c:v>
                </c:pt>
                <c:pt idx="26">
                  <c:v>0.593690657292862</c:v>
                </c:pt>
                <c:pt idx="27">
                  <c:v>0.654508497187474</c:v>
                </c:pt>
                <c:pt idx="28">
                  <c:v>0.712889645782536</c:v>
                </c:pt>
                <c:pt idx="29">
                  <c:v>0.767913397489498</c:v>
                </c:pt>
                <c:pt idx="30">
                  <c:v>0.818711994874345</c:v>
                </c:pt>
                <c:pt idx="31">
                  <c:v>0.864484313710706</c:v>
                </c:pt>
                <c:pt idx="32">
                  <c:v>0.904508497187474</c:v>
                </c:pt>
                <c:pt idx="33">
                  <c:v>0.938153340021931</c:v>
                </c:pt>
                <c:pt idx="34">
                  <c:v>0.964888242944126</c:v>
                </c:pt>
                <c:pt idx="35">
                  <c:v>0.984291580564315</c:v>
                </c:pt>
                <c:pt idx="36">
                  <c:v>0.996057350657239</c:v>
                </c:pt>
                <c:pt idx="37">
                  <c:v>1.0</c:v>
                </c:pt>
                <c:pt idx="38">
                  <c:v>0.996057350657239</c:v>
                </c:pt>
                <c:pt idx="39">
                  <c:v>0.984291580564315</c:v>
                </c:pt>
                <c:pt idx="40">
                  <c:v>0.964888242944126</c:v>
                </c:pt>
                <c:pt idx="41">
                  <c:v>0.938153340021932</c:v>
                </c:pt>
                <c:pt idx="42">
                  <c:v>0.904508497187474</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ser>
          <c:idx val="1"/>
          <c:order val="1"/>
          <c:tx>
            <c:strRef>
              <c:f>'First Set'!$G$1</c:f>
              <c:strCache>
                <c:ptCount val="1"/>
                <c:pt idx="0">
                  <c:v>c1</c:v>
                </c:pt>
              </c:strCache>
            </c:strRef>
          </c:tx>
          <c:spPr>
            <a:ln w="57150" cap="rnd" cmpd="sng" algn="ctr">
              <a:solidFill>
                <a:srgbClr val="FF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Set'!$G$2:$G$64</c:f>
              <c:numCache>
                <c:formatCode>General</c:formatCode>
                <c:ptCount val="63"/>
                <c:pt idx="0">
                  <c:v>0.0</c:v>
                </c:pt>
                <c:pt idx="1">
                  <c:v>0.0078542097178422</c:v>
                </c:pt>
                <c:pt idx="2">
                  <c:v>0.0309233299890341</c:v>
                </c:pt>
                <c:pt idx="3">
                  <c:v>0.0677578431446471</c:v>
                </c:pt>
                <c:pt idx="4">
                  <c:v>0.116043301255251</c:v>
                </c:pt>
                <c:pt idx="5">
                  <c:v>0.172745751406263</c:v>
                </c:pt>
                <c:pt idx="6">
                  <c:v>0.234302370117672</c:v>
                </c:pt>
                <c:pt idx="7">
                  <c:v>0.296845328646431</c:v>
                </c:pt>
                <c:pt idx="8">
                  <c:v>0.356444822891268</c:v>
                </c:pt>
                <c:pt idx="9">
                  <c:v>0.409355997437172</c:v>
                </c:pt>
                <c:pt idx="10">
                  <c:v>0.452254248593737</c:v>
                </c:pt>
                <c:pt idx="11">
                  <c:v>0.482444121472063</c:v>
                </c:pt>
                <c:pt idx="12">
                  <c:v>0.498028675328619</c:v>
                </c:pt>
                <c:pt idx="13">
                  <c:v>0.498028675328619</c:v>
                </c:pt>
                <c:pt idx="14">
                  <c:v>0.482444121472063</c:v>
                </c:pt>
                <c:pt idx="15">
                  <c:v>0.452254248593737</c:v>
                </c:pt>
                <c:pt idx="16">
                  <c:v>0.409355997437172</c:v>
                </c:pt>
                <c:pt idx="17">
                  <c:v>0.356444822891268</c:v>
                </c:pt>
                <c:pt idx="18">
                  <c:v>0.296845328646431</c:v>
                </c:pt>
                <c:pt idx="19">
                  <c:v>0.234302370117672</c:v>
                </c:pt>
                <c:pt idx="20">
                  <c:v>0.172745751406263</c:v>
                </c:pt>
                <c:pt idx="21">
                  <c:v>0.116043301255251</c:v>
                </c:pt>
                <c:pt idx="22">
                  <c:v>0.0677578431446471</c:v>
                </c:pt>
                <c:pt idx="23">
                  <c:v>0.0309233299890342</c:v>
                </c:pt>
                <c:pt idx="24">
                  <c:v>0.00785420971784226</c:v>
                </c:pt>
                <c:pt idx="25">
                  <c:v>0.0</c:v>
                </c:pt>
              </c:numCache>
            </c:numRef>
          </c:yVal>
          <c:smooth val="0"/>
        </c:ser>
        <c:ser>
          <c:idx val="2"/>
          <c:order val="2"/>
          <c:tx>
            <c:strRef>
              <c:f>'First Set'!$H$1</c:f>
              <c:strCache>
                <c:ptCount val="1"/>
                <c:pt idx="0">
                  <c:v>c2</c:v>
                </c:pt>
              </c:strCache>
            </c:strRef>
          </c:tx>
          <c:spPr>
            <a:ln w="57150" cap="rnd" cmpd="sng" algn="ctr">
              <a:solidFill>
                <a:srgbClr val="008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Set'!$H$2:$H$64</c:f>
              <c:numCache>
                <c:formatCode>General</c:formatCode>
                <c:ptCount val="63"/>
                <c:pt idx="5">
                  <c:v>0.0</c:v>
                </c:pt>
                <c:pt idx="6">
                  <c:v>-0.0157084194356844</c:v>
                </c:pt>
                <c:pt idx="7">
                  <c:v>-0.0618466599780681</c:v>
                </c:pt>
                <c:pt idx="8">
                  <c:v>-0.135515686289294</c:v>
                </c:pt>
                <c:pt idx="9">
                  <c:v>-0.232086602510501</c:v>
                </c:pt>
                <c:pt idx="10">
                  <c:v>-0.345491502812526</c:v>
                </c:pt>
                <c:pt idx="11">
                  <c:v>-0.468604740235343</c:v>
                </c:pt>
                <c:pt idx="12">
                  <c:v>-0.593690657292862</c:v>
                </c:pt>
                <c:pt idx="13">
                  <c:v>-0.712889645782536</c:v>
                </c:pt>
                <c:pt idx="14">
                  <c:v>-0.818711994874345</c:v>
                </c:pt>
                <c:pt idx="15">
                  <c:v>-0.904508497187474</c:v>
                </c:pt>
                <c:pt idx="16">
                  <c:v>-0.955</c:v>
                </c:pt>
                <c:pt idx="17">
                  <c:v>-0.975</c:v>
                </c:pt>
                <c:pt idx="18">
                  <c:v>-0.975</c:v>
                </c:pt>
                <c:pt idx="19">
                  <c:v>-0.955</c:v>
                </c:pt>
                <c:pt idx="20">
                  <c:v>-0.904508497187474</c:v>
                </c:pt>
                <c:pt idx="21">
                  <c:v>-0.818711994874345</c:v>
                </c:pt>
                <c:pt idx="22">
                  <c:v>-0.712889645782536</c:v>
                </c:pt>
                <c:pt idx="23">
                  <c:v>-0.593690657292862</c:v>
                </c:pt>
                <c:pt idx="24">
                  <c:v>-0.468604740235344</c:v>
                </c:pt>
                <c:pt idx="25">
                  <c:v>-0.345491502812526</c:v>
                </c:pt>
                <c:pt idx="26">
                  <c:v>-0.232086602510502</c:v>
                </c:pt>
                <c:pt idx="27">
                  <c:v>-0.135515686289294</c:v>
                </c:pt>
                <c:pt idx="28">
                  <c:v>-0.0618466599780684</c:v>
                </c:pt>
                <c:pt idx="29">
                  <c:v>-0.0157084194356845</c:v>
                </c:pt>
                <c:pt idx="30">
                  <c:v>0.0</c:v>
                </c:pt>
              </c:numCache>
            </c:numRef>
          </c:yVal>
          <c:smooth val="0"/>
        </c:ser>
        <c:dLbls>
          <c:showLegendKey val="0"/>
          <c:showVal val="0"/>
          <c:showCatName val="0"/>
          <c:showSerName val="0"/>
          <c:showPercent val="0"/>
          <c:showBubbleSize val="0"/>
        </c:dLbls>
        <c:axId val="-2119218504"/>
        <c:axId val="-2067489720"/>
      </c:scatterChart>
      <c:valAx>
        <c:axId val="-2119218504"/>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2067489720"/>
        <c:crosses val="autoZero"/>
        <c:crossBetween val="midCat"/>
        <c:majorUnit val="100.0"/>
        <c:minorUnit val="1.0"/>
      </c:valAx>
      <c:valAx>
        <c:axId val="-2067489720"/>
        <c:scaling>
          <c:orientation val="minMax"/>
          <c:max val="2.1"/>
          <c:min val="-1.0"/>
        </c:scaling>
        <c:delete val="1"/>
        <c:axPos val="l"/>
        <c:numFmt formatCode="General" sourceLinked="1"/>
        <c:majorTickMark val="cross"/>
        <c:minorTickMark val="none"/>
        <c:tickLblPos val="nextTo"/>
        <c:crossAx val="-2119218504"/>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0"/>
          <c:order val="0"/>
          <c:tx>
            <c:strRef>
              <c:f>'First Set'!$F$1</c:f>
              <c:strCache>
                <c:ptCount val="1"/>
                <c:pt idx="0">
                  <c:v>c3</c:v>
                </c:pt>
              </c:strCache>
            </c:strRef>
          </c:tx>
          <c:spPr>
            <a:ln w="57150" cap="rnd" cmpd="sng" algn="ctr">
              <a:solidFill>
                <a:srgbClr val="0000FF"/>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Set'!$K$2:$K$64</c:f>
              <c:numCache>
                <c:formatCode>General</c:formatCode>
                <c:ptCount val="63"/>
                <c:pt idx="0">
                  <c:v>0.0</c:v>
                </c:pt>
                <c:pt idx="1">
                  <c:v>0.0</c:v>
                </c:pt>
                <c:pt idx="2">
                  <c:v>0.0</c:v>
                </c:pt>
                <c:pt idx="3">
                  <c:v>0.0</c:v>
                </c:pt>
                <c:pt idx="4">
                  <c:v>0.0</c:v>
                </c:pt>
                <c:pt idx="5">
                  <c:v>0.0</c:v>
                </c:pt>
                <c:pt idx="6">
                  <c:v>0.0</c:v>
                </c:pt>
                <c:pt idx="7">
                  <c:v>0.0</c:v>
                </c:pt>
                <c:pt idx="8">
                  <c:v>-2.22044604925031E-16</c:v>
                </c:pt>
                <c:pt idx="9">
                  <c:v>-4.44089209850067E-16</c:v>
                </c:pt>
                <c:pt idx="10">
                  <c:v>0.0</c:v>
                </c:pt>
                <c:pt idx="11">
                  <c:v>0.0</c:v>
                </c:pt>
                <c:pt idx="12">
                  <c:v>0.0</c:v>
                </c:pt>
                <c:pt idx="13">
                  <c:v>0.00394264934276078</c:v>
                </c:pt>
                <c:pt idx="14">
                  <c:v>0.0157084194356848</c:v>
                </c:pt>
                <c:pt idx="15">
                  <c:v>0.0351117570558745</c:v>
                </c:pt>
                <c:pt idx="16">
                  <c:v>0.0618466599780681</c:v>
                </c:pt>
                <c:pt idx="17">
                  <c:v>0.0954915028125264</c:v>
                </c:pt>
                <c:pt idx="18">
                  <c:v>0.135515686289294</c:v>
                </c:pt>
                <c:pt idx="19">
                  <c:v>0.201288005125655</c:v>
                </c:pt>
                <c:pt idx="20">
                  <c:v>0.302578105323028</c:v>
                </c:pt>
                <c:pt idx="21">
                  <c:v>0.443398359343119</c:v>
                </c:pt>
                <c:pt idx="22">
                  <c:v>0.60760185702999</c:v>
                </c:pt>
                <c:pt idx="23">
                  <c:v>0.787618685414275</c:v>
                </c:pt>
                <c:pt idx="24">
                  <c:v>0.975</c:v>
                </c:pt>
                <c:pt idx="25">
                  <c:v>1.16090375695213</c:v>
                </c:pt>
                <c:pt idx="26">
                  <c:v>1.33660405478236</c:v>
                </c:pt>
                <c:pt idx="27">
                  <c:v>1.493992810898179</c:v>
                </c:pt>
                <c:pt idx="28">
                  <c:v>1.626042985804468</c:v>
                </c:pt>
                <c:pt idx="29">
                  <c:v>1.727204978053814</c:v>
                </c:pt>
                <c:pt idx="30">
                  <c:v>1.793711994874345</c:v>
                </c:pt>
                <c:pt idx="31">
                  <c:v>1.839484313710705</c:v>
                </c:pt>
                <c:pt idx="32">
                  <c:v>1.859508497187474</c:v>
                </c:pt>
                <c:pt idx="33">
                  <c:v>1.842661837209405</c:v>
                </c:pt>
                <c:pt idx="34">
                  <c:v>1.78360023781847</c:v>
                </c:pt>
                <c:pt idx="35">
                  <c:v>1.697181226346851</c:v>
                </c:pt>
                <c:pt idx="36">
                  <c:v>1.589748007950101</c:v>
                </c:pt>
                <c:pt idx="37">
                  <c:v>1.468604740235344</c:v>
                </c:pt>
                <c:pt idx="38">
                  <c:v>1.341548853469765</c:v>
                </c:pt>
                <c:pt idx="39">
                  <c:v>1.216378183074817</c:v>
                </c:pt>
                <c:pt idx="40">
                  <c:v>1.10040392923342</c:v>
                </c:pt>
                <c:pt idx="41">
                  <c:v>1.0</c:v>
                </c:pt>
                <c:pt idx="42">
                  <c:v>0.920216916623158</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ser>
          <c:idx val="1"/>
          <c:order val="1"/>
          <c:tx>
            <c:strRef>
              <c:f>'First Set'!$G$1</c:f>
              <c:strCache>
                <c:ptCount val="1"/>
                <c:pt idx="0">
                  <c:v>c1</c:v>
                </c:pt>
              </c:strCache>
            </c:strRef>
          </c:tx>
          <c:spPr>
            <a:ln w="57150" cap="rnd" cmpd="sng" algn="ctr">
              <a:solidFill>
                <a:srgbClr val="FF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Set'!$G$2:$G$64</c:f>
              <c:numCache>
                <c:formatCode>General</c:formatCode>
                <c:ptCount val="63"/>
                <c:pt idx="0">
                  <c:v>0.0</c:v>
                </c:pt>
                <c:pt idx="1">
                  <c:v>0.0078542097178422</c:v>
                </c:pt>
                <c:pt idx="2">
                  <c:v>0.0309233299890341</c:v>
                </c:pt>
                <c:pt idx="3">
                  <c:v>0.0677578431446471</c:v>
                </c:pt>
                <c:pt idx="4">
                  <c:v>0.116043301255251</c:v>
                </c:pt>
                <c:pt idx="5">
                  <c:v>0.172745751406263</c:v>
                </c:pt>
                <c:pt idx="6">
                  <c:v>0.234302370117672</c:v>
                </c:pt>
                <c:pt idx="7">
                  <c:v>0.296845328646431</c:v>
                </c:pt>
                <c:pt idx="8">
                  <c:v>0.356444822891268</c:v>
                </c:pt>
                <c:pt idx="9">
                  <c:v>0.409355997437172</c:v>
                </c:pt>
                <c:pt idx="10">
                  <c:v>0.452254248593737</c:v>
                </c:pt>
                <c:pt idx="11">
                  <c:v>0.482444121472063</c:v>
                </c:pt>
                <c:pt idx="12">
                  <c:v>0.498028675328619</c:v>
                </c:pt>
                <c:pt idx="13">
                  <c:v>0.498028675328619</c:v>
                </c:pt>
                <c:pt idx="14">
                  <c:v>0.482444121472063</c:v>
                </c:pt>
                <c:pt idx="15">
                  <c:v>0.452254248593737</c:v>
                </c:pt>
                <c:pt idx="16">
                  <c:v>0.409355997437172</c:v>
                </c:pt>
                <c:pt idx="17">
                  <c:v>0.356444822891268</c:v>
                </c:pt>
                <c:pt idx="18">
                  <c:v>0.296845328646431</c:v>
                </c:pt>
                <c:pt idx="19">
                  <c:v>0.234302370117672</c:v>
                </c:pt>
                <c:pt idx="20">
                  <c:v>0.172745751406263</c:v>
                </c:pt>
                <c:pt idx="21">
                  <c:v>0.116043301255251</c:v>
                </c:pt>
                <c:pt idx="22">
                  <c:v>0.0677578431446471</c:v>
                </c:pt>
                <c:pt idx="23">
                  <c:v>0.0309233299890342</c:v>
                </c:pt>
                <c:pt idx="24">
                  <c:v>0.00785420971784226</c:v>
                </c:pt>
                <c:pt idx="25">
                  <c:v>0.0</c:v>
                </c:pt>
              </c:numCache>
            </c:numRef>
          </c:yVal>
          <c:smooth val="0"/>
        </c:ser>
        <c:ser>
          <c:idx val="2"/>
          <c:order val="2"/>
          <c:tx>
            <c:strRef>
              <c:f>'First Set'!$H$1</c:f>
              <c:strCache>
                <c:ptCount val="1"/>
                <c:pt idx="0">
                  <c:v>c2</c:v>
                </c:pt>
              </c:strCache>
            </c:strRef>
          </c:tx>
          <c:spPr>
            <a:ln w="57150" cap="rnd" cmpd="sng" algn="ctr">
              <a:solidFill>
                <a:srgbClr val="008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Set'!$J$2:$J$64</c:f>
              <c:numCache>
                <c:formatCode>General</c:formatCode>
                <c:ptCount val="63"/>
                <c:pt idx="5">
                  <c:v>0.0</c:v>
                </c:pt>
                <c:pt idx="6">
                  <c:v>-0.0157084194356844</c:v>
                </c:pt>
                <c:pt idx="7">
                  <c:v>-0.0618466599780682</c:v>
                </c:pt>
                <c:pt idx="8">
                  <c:v>-0.135515686289294</c:v>
                </c:pt>
                <c:pt idx="9">
                  <c:v>-0.232086602510501</c:v>
                </c:pt>
                <c:pt idx="10">
                  <c:v>-0.345491502812526</c:v>
                </c:pt>
                <c:pt idx="11">
                  <c:v>-0.468604740235343</c:v>
                </c:pt>
                <c:pt idx="12">
                  <c:v>-0.593690657292863</c:v>
                </c:pt>
                <c:pt idx="13">
                  <c:v>-0.712889645782536</c:v>
                </c:pt>
                <c:pt idx="14">
                  <c:v>-0.818711994874345</c:v>
                </c:pt>
                <c:pt idx="15">
                  <c:v>-0.904508497187474</c:v>
                </c:pt>
                <c:pt idx="16">
                  <c:v>-0.955</c:v>
                </c:pt>
                <c:pt idx="17">
                  <c:v>-0.975</c:v>
                </c:pt>
                <c:pt idx="18">
                  <c:v>-0.975</c:v>
                </c:pt>
                <c:pt idx="19">
                  <c:v>-0.975</c:v>
                </c:pt>
                <c:pt idx="20">
                  <c:v>-0.975</c:v>
                </c:pt>
                <c:pt idx="21">
                  <c:v>-0.975</c:v>
                </c:pt>
                <c:pt idx="22">
                  <c:v>-0.975</c:v>
                </c:pt>
                <c:pt idx="23">
                  <c:v>-0.975</c:v>
                </c:pt>
                <c:pt idx="24">
                  <c:v>-0.975</c:v>
                </c:pt>
                <c:pt idx="25">
                  <c:v>-0.975</c:v>
                </c:pt>
                <c:pt idx="26">
                  <c:v>-0.975</c:v>
                </c:pt>
                <c:pt idx="27">
                  <c:v>-0.975</c:v>
                </c:pt>
                <c:pt idx="28">
                  <c:v>-0.975</c:v>
                </c:pt>
                <c:pt idx="29">
                  <c:v>-0.975</c:v>
                </c:pt>
                <c:pt idx="30">
                  <c:v>-0.975</c:v>
                </c:pt>
                <c:pt idx="31">
                  <c:v>-0.975</c:v>
                </c:pt>
                <c:pt idx="32">
                  <c:v>-0.955</c:v>
                </c:pt>
                <c:pt idx="33">
                  <c:v>-0.904508497187474</c:v>
                </c:pt>
                <c:pt idx="34">
                  <c:v>-0.818711994874345</c:v>
                </c:pt>
                <c:pt idx="35">
                  <c:v>-0.712889645782536</c:v>
                </c:pt>
                <c:pt idx="36">
                  <c:v>-0.593690657292862</c:v>
                </c:pt>
                <c:pt idx="37">
                  <c:v>-0.468604740235344</c:v>
                </c:pt>
                <c:pt idx="38">
                  <c:v>-0.345491502812526</c:v>
                </c:pt>
                <c:pt idx="39">
                  <c:v>-0.232086602510502</c:v>
                </c:pt>
                <c:pt idx="40">
                  <c:v>-0.135515686289294</c:v>
                </c:pt>
                <c:pt idx="41">
                  <c:v>-0.0618466599780684</c:v>
                </c:pt>
                <c:pt idx="42">
                  <c:v>-0.0157084194356845</c:v>
                </c:pt>
                <c:pt idx="43">
                  <c:v>0.0</c:v>
                </c:pt>
              </c:numCache>
            </c:numRef>
          </c:yVal>
          <c:smooth val="0"/>
        </c:ser>
        <c:dLbls>
          <c:showLegendKey val="0"/>
          <c:showVal val="0"/>
          <c:showCatName val="0"/>
          <c:showSerName val="0"/>
          <c:showPercent val="0"/>
          <c:showBubbleSize val="0"/>
        </c:dLbls>
        <c:axId val="-2105418504"/>
        <c:axId val="-2067267528"/>
      </c:scatterChart>
      <c:valAx>
        <c:axId val="-2105418504"/>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2067267528"/>
        <c:crosses val="autoZero"/>
        <c:crossBetween val="midCat"/>
        <c:majorUnit val="100.0"/>
        <c:minorUnit val="1.0"/>
      </c:valAx>
      <c:valAx>
        <c:axId val="-2067267528"/>
        <c:scaling>
          <c:orientation val="minMax"/>
          <c:max val="2.1"/>
          <c:min val="-1.0"/>
        </c:scaling>
        <c:delete val="1"/>
        <c:axPos val="l"/>
        <c:numFmt formatCode="General" sourceLinked="1"/>
        <c:majorTickMark val="cross"/>
        <c:minorTickMark val="none"/>
        <c:tickLblPos val="nextTo"/>
        <c:crossAx val="-2105418504"/>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4"/>
          <c:order val="0"/>
          <c:spPr>
            <a:ln w="57150" cap="rnd" cmpd="sng" algn="ctr">
              <a:solidFill>
                <a:sysClr val="windowText" lastClr="00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Set'!$I$2:$I$64</c:f>
              <c:numCache>
                <c:formatCode>General</c:formatCode>
                <c:ptCount val="63"/>
                <c:pt idx="0">
                  <c:v>0.0</c:v>
                </c:pt>
                <c:pt idx="1">
                  <c:v>0.0078542097178422</c:v>
                </c:pt>
                <c:pt idx="2">
                  <c:v>0.0309233299890341</c:v>
                </c:pt>
                <c:pt idx="3">
                  <c:v>0.0677578431446471</c:v>
                </c:pt>
                <c:pt idx="4">
                  <c:v>0.116043301255251</c:v>
                </c:pt>
                <c:pt idx="5">
                  <c:v>0.172745751406263</c:v>
                </c:pt>
                <c:pt idx="6">
                  <c:v>0.218593950681987</c:v>
                </c:pt>
                <c:pt idx="7">
                  <c:v>0.234998668668363</c:v>
                </c:pt>
                <c:pt idx="8">
                  <c:v>0.220929136601974</c:v>
                </c:pt>
                <c:pt idx="9">
                  <c:v>0.177269394926671</c:v>
                </c:pt>
                <c:pt idx="10">
                  <c:v>0.106762745781211</c:v>
                </c:pt>
                <c:pt idx="11">
                  <c:v>0.0138393812367195</c:v>
                </c:pt>
                <c:pt idx="12">
                  <c:v>-0.0956619819642431</c:v>
                </c:pt>
                <c:pt idx="13">
                  <c:v>-0.210918321111156</c:v>
                </c:pt>
                <c:pt idx="14">
                  <c:v>-0.320559453966597</c:v>
                </c:pt>
                <c:pt idx="15">
                  <c:v>-0.417142491537863</c:v>
                </c:pt>
                <c:pt idx="16">
                  <c:v>-0.483797342584759</c:v>
                </c:pt>
                <c:pt idx="17">
                  <c:v>-0.523063674296206</c:v>
                </c:pt>
                <c:pt idx="18">
                  <c:v>-0.542638985064275</c:v>
                </c:pt>
                <c:pt idx="19">
                  <c:v>-0.539409624756673</c:v>
                </c:pt>
                <c:pt idx="20">
                  <c:v>-0.499676143270709</c:v>
                </c:pt>
                <c:pt idx="21">
                  <c:v>-0.41555833940163</c:v>
                </c:pt>
                <c:pt idx="22">
                  <c:v>-0.299640299825363</c:v>
                </c:pt>
                <c:pt idx="23">
                  <c:v>-0.15645798459669</c:v>
                </c:pt>
                <c:pt idx="24">
                  <c:v>0.00785420971784195</c:v>
                </c:pt>
                <c:pt idx="25">
                  <c:v>0.18590375695213</c:v>
                </c:pt>
                <c:pt idx="26">
                  <c:v>0.36160405478236</c:v>
                </c:pt>
                <c:pt idx="27">
                  <c:v>0.518992810898179</c:v>
                </c:pt>
                <c:pt idx="28">
                  <c:v>0.651042985804468</c:v>
                </c:pt>
                <c:pt idx="29">
                  <c:v>0.752204978053814</c:v>
                </c:pt>
                <c:pt idx="30">
                  <c:v>0.818711994874345</c:v>
                </c:pt>
                <c:pt idx="31">
                  <c:v>0.864484313710706</c:v>
                </c:pt>
                <c:pt idx="32">
                  <c:v>0.904508497187474</c:v>
                </c:pt>
                <c:pt idx="33">
                  <c:v>0.938153340021931</c:v>
                </c:pt>
                <c:pt idx="34">
                  <c:v>0.964888242944126</c:v>
                </c:pt>
                <c:pt idx="35">
                  <c:v>0.984291580564315</c:v>
                </c:pt>
                <c:pt idx="36">
                  <c:v>0.996057350657239</c:v>
                </c:pt>
                <c:pt idx="37">
                  <c:v>1.0</c:v>
                </c:pt>
                <c:pt idx="38">
                  <c:v>0.996057350657239</c:v>
                </c:pt>
                <c:pt idx="39">
                  <c:v>0.984291580564315</c:v>
                </c:pt>
                <c:pt idx="40">
                  <c:v>0.964888242944126</c:v>
                </c:pt>
                <c:pt idx="41">
                  <c:v>0.938153340021932</c:v>
                </c:pt>
                <c:pt idx="42">
                  <c:v>0.904508497187474</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ser>
          <c:idx val="0"/>
          <c:order val="1"/>
          <c:spPr>
            <a:ln w="57150" cap="rnd" cmpd="sng" algn="ctr">
              <a:solidFill>
                <a:srgbClr val="FF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Set'!$N$2:$N$64</c:f>
              <c:numCache>
                <c:formatCode>General</c:formatCode>
                <c:ptCount val="63"/>
                <c:pt idx="0">
                  <c:v>0.0</c:v>
                </c:pt>
                <c:pt idx="1">
                  <c:v>0.0078542097178422</c:v>
                </c:pt>
                <c:pt idx="2">
                  <c:v>0.0309233299890341</c:v>
                </c:pt>
                <c:pt idx="3">
                  <c:v>0.0677578431446471</c:v>
                </c:pt>
                <c:pt idx="4">
                  <c:v>0.116043301255251</c:v>
                </c:pt>
                <c:pt idx="5">
                  <c:v>0.172745751406263</c:v>
                </c:pt>
                <c:pt idx="6">
                  <c:v>0.226448160399829</c:v>
                </c:pt>
                <c:pt idx="7">
                  <c:v>0.265921998657397</c:v>
                </c:pt>
                <c:pt idx="8">
                  <c:v>0.288686979746621</c:v>
                </c:pt>
                <c:pt idx="9">
                  <c:v>0.293312696181921</c:v>
                </c:pt>
                <c:pt idx="10">
                  <c:v>0.279508497187474</c:v>
                </c:pt>
                <c:pt idx="11">
                  <c:v>0.248141751354391</c:v>
                </c:pt>
                <c:pt idx="12">
                  <c:v>0.201183346682188</c:v>
                </c:pt>
                <c:pt idx="13">
                  <c:v>0.145526501780112</c:v>
                </c:pt>
                <c:pt idx="14">
                  <c:v>0.0887965434705751</c:v>
                </c:pt>
                <c:pt idx="15">
                  <c:v>0.0351117570558744</c:v>
                </c:pt>
                <c:pt idx="16">
                  <c:v>-0.00629734258475939</c:v>
                </c:pt>
                <c:pt idx="17">
                  <c:v>-0.0355636742962055</c:v>
                </c:pt>
                <c:pt idx="18">
                  <c:v>-0.0551389850642745</c:v>
                </c:pt>
                <c:pt idx="19">
                  <c:v>-0.0519096247566729</c:v>
                </c:pt>
                <c:pt idx="20">
                  <c:v>-0.012176143270709</c:v>
                </c:pt>
                <c:pt idx="21">
                  <c:v>0.0719416605983699</c:v>
                </c:pt>
                <c:pt idx="22">
                  <c:v>0.187859700174637</c:v>
                </c:pt>
                <c:pt idx="23">
                  <c:v>0.331042015403309</c:v>
                </c:pt>
                <c:pt idx="24">
                  <c:v>0.495354209717842</c:v>
                </c:pt>
                <c:pt idx="25">
                  <c:v>0.67340375695213</c:v>
                </c:pt>
                <c:pt idx="26">
                  <c:v>0.84910405478236</c:v>
                </c:pt>
                <c:pt idx="27">
                  <c:v>1.006492810898179</c:v>
                </c:pt>
                <c:pt idx="28">
                  <c:v>1.138542985804468</c:v>
                </c:pt>
                <c:pt idx="29">
                  <c:v>1.239704978053814</c:v>
                </c:pt>
                <c:pt idx="30">
                  <c:v>1.306211994874345</c:v>
                </c:pt>
                <c:pt idx="31">
                  <c:v>1.351984313710705</c:v>
                </c:pt>
                <c:pt idx="32">
                  <c:v>1.382008497187474</c:v>
                </c:pt>
                <c:pt idx="33">
                  <c:v>1.390407588615668</c:v>
                </c:pt>
                <c:pt idx="34">
                  <c:v>1.374244240381298</c:v>
                </c:pt>
                <c:pt idx="35">
                  <c:v>1.340736403455583</c:v>
                </c:pt>
                <c:pt idx="36">
                  <c:v>1.29290267930367</c:v>
                </c:pt>
                <c:pt idx="37">
                  <c:v>1.234302370117672</c:v>
                </c:pt>
                <c:pt idx="38">
                  <c:v>1.168803102063502</c:v>
                </c:pt>
                <c:pt idx="39">
                  <c:v>1.100334881819566</c:v>
                </c:pt>
                <c:pt idx="40">
                  <c:v>1.032646086088773</c:v>
                </c:pt>
                <c:pt idx="41">
                  <c:v>0.969076670010966</c:v>
                </c:pt>
                <c:pt idx="42">
                  <c:v>0.912362706905316</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dLbls>
          <c:showLegendKey val="0"/>
          <c:showVal val="0"/>
          <c:showCatName val="0"/>
          <c:showSerName val="0"/>
          <c:showPercent val="0"/>
          <c:showBubbleSize val="0"/>
        </c:dLbls>
        <c:axId val="1772772616"/>
        <c:axId val="1772759144"/>
      </c:scatterChart>
      <c:valAx>
        <c:axId val="1772772616"/>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1772759144"/>
        <c:crosses val="autoZero"/>
        <c:crossBetween val="midCat"/>
        <c:majorUnit val="100.0"/>
        <c:minorUnit val="1.0"/>
      </c:valAx>
      <c:valAx>
        <c:axId val="1772759144"/>
        <c:scaling>
          <c:orientation val="minMax"/>
          <c:max val="2.1"/>
          <c:min val="-1.0"/>
        </c:scaling>
        <c:delete val="1"/>
        <c:axPos val="l"/>
        <c:numFmt formatCode="General" sourceLinked="1"/>
        <c:majorTickMark val="cross"/>
        <c:minorTickMark val="none"/>
        <c:tickLblPos val="nextTo"/>
        <c:crossAx val="1772772616"/>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4"/>
          <c:order val="0"/>
          <c:spPr>
            <a:ln w="57150" cap="rnd" cmpd="sng" algn="ctr">
              <a:solidFill>
                <a:sysClr val="windowText" lastClr="00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Set'!$I$2:$I$64</c:f>
              <c:numCache>
                <c:formatCode>General</c:formatCode>
                <c:ptCount val="63"/>
                <c:pt idx="0">
                  <c:v>0.0</c:v>
                </c:pt>
                <c:pt idx="1">
                  <c:v>0.0078542097178422</c:v>
                </c:pt>
                <c:pt idx="2">
                  <c:v>0.0309233299890341</c:v>
                </c:pt>
                <c:pt idx="3">
                  <c:v>0.0677578431446471</c:v>
                </c:pt>
                <c:pt idx="4">
                  <c:v>0.116043301255251</c:v>
                </c:pt>
                <c:pt idx="5">
                  <c:v>0.172745751406263</c:v>
                </c:pt>
                <c:pt idx="6">
                  <c:v>0.218593950681987</c:v>
                </c:pt>
                <c:pt idx="7">
                  <c:v>0.234998668668363</c:v>
                </c:pt>
                <c:pt idx="8">
                  <c:v>0.220929136601974</c:v>
                </c:pt>
                <c:pt idx="9">
                  <c:v>0.177269394926671</c:v>
                </c:pt>
                <c:pt idx="10">
                  <c:v>0.106762745781211</c:v>
                </c:pt>
                <c:pt idx="11">
                  <c:v>0.0138393812367195</c:v>
                </c:pt>
                <c:pt idx="12">
                  <c:v>-0.0956619819642431</c:v>
                </c:pt>
                <c:pt idx="13">
                  <c:v>-0.210918321111156</c:v>
                </c:pt>
                <c:pt idx="14">
                  <c:v>-0.320559453966597</c:v>
                </c:pt>
                <c:pt idx="15">
                  <c:v>-0.417142491537863</c:v>
                </c:pt>
                <c:pt idx="16">
                  <c:v>-0.483797342584759</c:v>
                </c:pt>
                <c:pt idx="17">
                  <c:v>-0.523063674296206</c:v>
                </c:pt>
                <c:pt idx="18">
                  <c:v>-0.542638985064275</c:v>
                </c:pt>
                <c:pt idx="19">
                  <c:v>-0.539409624756673</c:v>
                </c:pt>
                <c:pt idx="20">
                  <c:v>-0.499676143270709</c:v>
                </c:pt>
                <c:pt idx="21">
                  <c:v>-0.41555833940163</c:v>
                </c:pt>
                <c:pt idx="22">
                  <c:v>-0.299640299825363</c:v>
                </c:pt>
                <c:pt idx="23">
                  <c:v>-0.15645798459669</c:v>
                </c:pt>
                <c:pt idx="24">
                  <c:v>0.00785420971784195</c:v>
                </c:pt>
                <c:pt idx="25">
                  <c:v>0.18590375695213</c:v>
                </c:pt>
                <c:pt idx="26">
                  <c:v>0.36160405478236</c:v>
                </c:pt>
                <c:pt idx="27">
                  <c:v>0.518992810898179</c:v>
                </c:pt>
                <c:pt idx="28">
                  <c:v>0.651042985804468</c:v>
                </c:pt>
                <c:pt idx="29">
                  <c:v>0.752204978053814</c:v>
                </c:pt>
                <c:pt idx="30">
                  <c:v>0.818711994874345</c:v>
                </c:pt>
                <c:pt idx="31">
                  <c:v>0.864484313710706</c:v>
                </c:pt>
                <c:pt idx="32">
                  <c:v>0.904508497187474</c:v>
                </c:pt>
                <c:pt idx="33">
                  <c:v>0.938153340021931</c:v>
                </c:pt>
                <c:pt idx="34">
                  <c:v>0.964888242944126</c:v>
                </c:pt>
                <c:pt idx="35">
                  <c:v>0.984291580564315</c:v>
                </c:pt>
                <c:pt idx="36">
                  <c:v>0.996057350657239</c:v>
                </c:pt>
                <c:pt idx="37">
                  <c:v>1.0</c:v>
                </c:pt>
                <c:pt idx="38">
                  <c:v>0.996057350657239</c:v>
                </c:pt>
                <c:pt idx="39">
                  <c:v>0.984291580564315</c:v>
                </c:pt>
                <c:pt idx="40">
                  <c:v>0.964888242944126</c:v>
                </c:pt>
                <c:pt idx="41">
                  <c:v>0.938153340021932</c:v>
                </c:pt>
                <c:pt idx="42">
                  <c:v>0.904508497187474</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dLbls>
          <c:showLegendKey val="0"/>
          <c:showVal val="0"/>
          <c:showCatName val="0"/>
          <c:showSerName val="0"/>
          <c:showPercent val="0"/>
          <c:showBubbleSize val="0"/>
        </c:dLbls>
        <c:axId val="1771692712"/>
        <c:axId val="1771833656"/>
      </c:scatterChart>
      <c:valAx>
        <c:axId val="1771692712"/>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1771833656"/>
        <c:crosses val="autoZero"/>
        <c:crossBetween val="midCat"/>
        <c:majorUnit val="100.0"/>
        <c:minorUnit val="1.0"/>
      </c:valAx>
      <c:valAx>
        <c:axId val="1771833656"/>
        <c:scaling>
          <c:orientation val="minMax"/>
          <c:max val="2.1"/>
          <c:min val="-1.0"/>
        </c:scaling>
        <c:delete val="1"/>
        <c:axPos val="l"/>
        <c:numFmt formatCode="General" sourceLinked="1"/>
        <c:majorTickMark val="cross"/>
        <c:minorTickMark val="none"/>
        <c:tickLblPos val="nextTo"/>
        <c:crossAx val="1771692712"/>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0"/>
          <c:order val="0"/>
          <c:tx>
            <c:strRef>
              <c:f>'First Set'!$F$1</c:f>
              <c:strCache>
                <c:ptCount val="1"/>
                <c:pt idx="0">
                  <c:v>c3</c:v>
                </c:pt>
              </c:strCache>
            </c:strRef>
          </c:tx>
          <c:spPr>
            <a:ln w="57150" cap="rnd" cmpd="sng" algn="ctr">
              <a:solidFill>
                <a:srgbClr val="0000FF"/>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Set'!$F$2:$F$64</c:f>
              <c:numCache>
                <c:formatCode>General</c:formatCode>
                <c:ptCount val="63"/>
                <c:pt idx="0">
                  <c:v>0.0</c:v>
                </c:pt>
                <c:pt idx="12">
                  <c:v>0.0</c:v>
                </c:pt>
                <c:pt idx="13">
                  <c:v>0.00394264934276112</c:v>
                </c:pt>
                <c:pt idx="14">
                  <c:v>0.0157084194356844</c:v>
                </c:pt>
                <c:pt idx="15">
                  <c:v>0.0351117570558743</c:v>
                </c:pt>
                <c:pt idx="16">
                  <c:v>0.0618466599780681</c:v>
                </c:pt>
                <c:pt idx="17">
                  <c:v>0.0954915028125262</c:v>
                </c:pt>
                <c:pt idx="18">
                  <c:v>0.135515686289294</c:v>
                </c:pt>
                <c:pt idx="19">
                  <c:v>0.181288005125655</c:v>
                </c:pt>
                <c:pt idx="20">
                  <c:v>0.232086602510501</c:v>
                </c:pt>
                <c:pt idx="21">
                  <c:v>0.287110354217464</c:v>
                </c:pt>
                <c:pt idx="22">
                  <c:v>0.345491502812526</c:v>
                </c:pt>
                <c:pt idx="23">
                  <c:v>0.406309342707138</c:v>
                </c:pt>
                <c:pt idx="24">
                  <c:v>0.468604740235343</c:v>
                </c:pt>
                <c:pt idx="25">
                  <c:v>0.531395259764656</c:v>
                </c:pt>
                <c:pt idx="26">
                  <c:v>0.593690657292862</c:v>
                </c:pt>
                <c:pt idx="27">
                  <c:v>0.654508497187474</c:v>
                </c:pt>
                <c:pt idx="28">
                  <c:v>0.712889645782536</c:v>
                </c:pt>
                <c:pt idx="29">
                  <c:v>0.767913397489498</c:v>
                </c:pt>
                <c:pt idx="30">
                  <c:v>0.818711994874345</c:v>
                </c:pt>
                <c:pt idx="31">
                  <c:v>0.864484313710706</c:v>
                </c:pt>
                <c:pt idx="32">
                  <c:v>0.904508497187474</c:v>
                </c:pt>
                <c:pt idx="33">
                  <c:v>0.938153340021931</c:v>
                </c:pt>
                <c:pt idx="34">
                  <c:v>0.964888242944126</c:v>
                </c:pt>
                <c:pt idx="35">
                  <c:v>0.984291580564315</c:v>
                </c:pt>
                <c:pt idx="36">
                  <c:v>0.996057350657239</c:v>
                </c:pt>
                <c:pt idx="37">
                  <c:v>1.0</c:v>
                </c:pt>
                <c:pt idx="38">
                  <c:v>0.996057350657239</c:v>
                </c:pt>
                <c:pt idx="39">
                  <c:v>0.984291580564315</c:v>
                </c:pt>
                <c:pt idx="40">
                  <c:v>0.964888242944126</c:v>
                </c:pt>
                <c:pt idx="41">
                  <c:v>0.938153340021932</c:v>
                </c:pt>
                <c:pt idx="42">
                  <c:v>0.904508497187474</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ser>
          <c:idx val="1"/>
          <c:order val="1"/>
          <c:tx>
            <c:strRef>
              <c:f>'First Set'!$G$1</c:f>
              <c:strCache>
                <c:ptCount val="1"/>
                <c:pt idx="0">
                  <c:v>c1</c:v>
                </c:pt>
              </c:strCache>
            </c:strRef>
          </c:tx>
          <c:spPr>
            <a:ln w="57150" cap="rnd" cmpd="sng" algn="ctr">
              <a:solidFill>
                <a:srgbClr val="FF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Set'!$G$2:$G$64</c:f>
              <c:numCache>
                <c:formatCode>General</c:formatCode>
                <c:ptCount val="63"/>
                <c:pt idx="0">
                  <c:v>0.0</c:v>
                </c:pt>
                <c:pt idx="1">
                  <c:v>0.0078542097178422</c:v>
                </c:pt>
                <c:pt idx="2">
                  <c:v>0.0309233299890341</c:v>
                </c:pt>
                <c:pt idx="3">
                  <c:v>0.0677578431446471</c:v>
                </c:pt>
                <c:pt idx="4">
                  <c:v>0.116043301255251</c:v>
                </c:pt>
                <c:pt idx="5">
                  <c:v>0.172745751406263</c:v>
                </c:pt>
                <c:pt idx="6">
                  <c:v>0.234302370117672</c:v>
                </c:pt>
                <c:pt idx="7">
                  <c:v>0.296845328646431</c:v>
                </c:pt>
                <c:pt idx="8">
                  <c:v>0.356444822891268</c:v>
                </c:pt>
                <c:pt idx="9">
                  <c:v>0.409355997437172</c:v>
                </c:pt>
                <c:pt idx="10">
                  <c:v>0.452254248593737</c:v>
                </c:pt>
                <c:pt idx="11">
                  <c:v>0.482444121472063</c:v>
                </c:pt>
                <c:pt idx="12">
                  <c:v>0.498028675328619</c:v>
                </c:pt>
                <c:pt idx="13">
                  <c:v>0.498028675328619</c:v>
                </c:pt>
                <c:pt idx="14">
                  <c:v>0.482444121472063</c:v>
                </c:pt>
                <c:pt idx="15">
                  <c:v>0.452254248593737</c:v>
                </c:pt>
                <c:pt idx="16">
                  <c:v>0.409355997437172</c:v>
                </c:pt>
                <c:pt idx="17">
                  <c:v>0.356444822891268</c:v>
                </c:pt>
                <c:pt idx="18">
                  <c:v>0.296845328646431</c:v>
                </c:pt>
                <c:pt idx="19">
                  <c:v>0.234302370117672</c:v>
                </c:pt>
                <c:pt idx="20">
                  <c:v>0.172745751406263</c:v>
                </c:pt>
                <c:pt idx="21">
                  <c:v>0.116043301255251</c:v>
                </c:pt>
                <c:pt idx="22">
                  <c:v>0.0677578431446471</c:v>
                </c:pt>
                <c:pt idx="23">
                  <c:v>0.0309233299890342</c:v>
                </c:pt>
                <c:pt idx="24">
                  <c:v>0.00785420971784226</c:v>
                </c:pt>
                <c:pt idx="25">
                  <c:v>0.0</c:v>
                </c:pt>
              </c:numCache>
            </c:numRef>
          </c:yVal>
          <c:smooth val="0"/>
        </c:ser>
        <c:ser>
          <c:idx val="2"/>
          <c:order val="2"/>
          <c:tx>
            <c:strRef>
              <c:f>'First Set'!$H$1</c:f>
              <c:strCache>
                <c:ptCount val="1"/>
                <c:pt idx="0">
                  <c:v>c2</c:v>
                </c:pt>
              </c:strCache>
            </c:strRef>
          </c:tx>
          <c:spPr>
            <a:ln w="57150" cap="rnd" cmpd="sng" algn="ctr">
              <a:solidFill>
                <a:srgbClr val="008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Set'!$H$2:$H$64</c:f>
              <c:numCache>
                <c:formatCode>General</c:formatCode>
                <c:ptCount val="63"/>
                <c:pt idx="5">
                  <c:v>0.0</c:v>
                </c:pt>
                <c:pt idx="6">
                  <c:v>-0.0157084194356844</c:v>
                </c:pt>
                <c:pt idx="7">
                  <c:v>-0.0618466599780681</c:v>
                </c:pt>
                <c:pt idx="8">
                  <c:v>-0.135515686289294</c:v>
                </c:pt>
                <c:pt idx="9">
                  <c:v>-0.232086602510501</c:v>
                </c:pt>
                <c:pt idx="10">
                  <c:v>-0.345491502812526</c:v>
                </c:pt>
                <c:pt idx="11">
                  <c:v>-0.468604740235343</c:v>
                </c:pt>
                <c:pt idx="12">
                  <c:v>-0.593690657292862</c:v>
                </c:pt>
                <c:pt idx="13">
                  <c:v>-0.712889645782536</c:v>
                </c:pt>
                <c:pt idx="14">
                  <c:v>-0.818711994874345</c:v>
                </c:pt>
                <c:pt idx="15">
                  <c:v>-0.904508497187474</c:v>
                </c:pt>
                <c:pt idx="16">
                  <c:v>-0.955</c:v>
                </c:pt>
                <c:pt idx="17">
                  <c:v>-0.975</c:v>
                </c:pt>
                <c:pt idx="18">
                  <c:v>-0.975</c:v>
                </c:pt>
                <c:pt idx="19">
                  <c:v>-0.955</c:v>
                </c:pt>
                <c:pt idx="20">
                  <c:v>-0.904508497187474</c:v>
                </c:pt>
                <c:pt idx="21">
                  <c:v>-0.818711994874345</c:v>
                </c:pt>
                <c:pt idx="22">
                  <c:v>-0.712889645782536</c:v>
                </c:pt>
                <c:pt idx="23">
                  <c:v>-0.593690657292862</c:v>
                </c:pt>
                <c:pt idx="24">
                  <c:v>-0.468604740235344</c:v>
                </c:pt>
                <c:pt idx="25">
                  <c:v>-0.345491502812526</c:v>
                </c:pt>
                <c:pt idx="26">
                  <c:v>-0.232086602510502</c:v>
                </c:pt>
                <c:pt idx="27">
                  <c:v>-0.135515686289294</c:v>
                </c:pt>
                <c:pt idx="28">
                  <c:v>-0.0618466599780684</c:v>
                </c:pt>
                <c:pt idx="29">
                  <c:v>-0.0157084194356845</c:v>
                </c:pt>
                <c:pt idx="30">
                  <c:v>0.0</c:v>
                </c:pt>
              </c:numCache>
            </c:numRef>
          </c:yVal>
          <c:smooth val="0"/>
        </c:ser>
        <c:dLbls>
          <c:showLegendKey val="0"/>
          <c:showVal val="0"/>
          <c:showCatName val="0"/>
          <c:showSerName val="0"/>
          <c:showPercent val="0"/>
          <c:showBubbleSize val="0"/>
        </c:dLbls>
        <c:axId val="1770099624"/>
        <c:axId val="1770992824"/>
      </c:scatterChart>
      <c:valAx>
        <c:axId val="1770099624"/>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1770992824"/>
        <c:crosses val="autoZero"/>
        <c:crossBetween val="midCat"/>
        <c:majorUnit val="100.0"/>
        <c:minorUnit val="1.0"/>
      </c:valAx>
      <c:valAx>
        <c:axId val="1770992824"/>
        <c:scaling>
          <c:orientation val="minMax"/>
          <c:max val="2.1"/>
          <c:min val="-1.0"/>
        </c:scaling>
        <c:delete val="1"/>
        <c:axPos val="l"/>
        <c:numFmt formatCode="General" sourceLinked="1"/>
        <c:majorTickMark val="cross"/>
        <c:minorTickMark val="none"/>
        <c:tickLblPos val="nextTo"/>
        <c:crossAx val="1770099624"/>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0"/>
          <c:order val="0"/>
          <c:tx>
            <c:strRef>
              <c:f>'First Set'!$F$1</c:f>
              <c:strCache>
                <c:ptCount val="1"/>
                <c:pt idx="0">
                  <c:v>c3</c:v>
                </c:pt>
              </c:strCache>
            </c:strRef>
          </c:tx>
          <c:spPr>
            <a:ln w="57150" cap="rnd" cmpd="sng" algn="ctr">
              <a:solidFill>
                <a:srgbClr val="0000FF"/>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Set'!$K$2:$K$64</c:f>
              <c:numCache>
                <c:formatCode>General</c:formatCode>
                <c:ptCount val="63"/>
                <c:pt idx="0">
                  <c:v>0.0</c:v>
                </c:pt>
                <c:pt idx="1">
                  <c:v>0.0</c:v>
                </c:pt>
                <c:pt idx="2">
                  <c:v>0.0</c:v>
                </c:pt>
                <c:pt idx="3">
                  <c:v>0.0</c:v>
                </c:pt>
                <c:pt idx="4">
                  <c:v>0.0</c:v>
                </c:pt>
                <c:pt idx="5">
                  <c:v>0.0</c:v>
                </c:pt>
                <c:pt idx="6">
                  <c:v>0.0</c:v>
                </c:pt>
                <c:pt idx="7">
                  <c:v>0.0</c:v>
                </c:pt>
                <c:pt idx="8">
                  <c:v>-2.22044604925031E-16</c:v>
                </c:pt>
                <c:pt idx="9">
                  <c:v>-4.44089209850067E-16</c:v>
                </c:pt>
                <c:pt idx="10">
                  <c:v>0.0</c:v>
                </c:pt>
                <c:pt idx="11">
                  <c:v>0.0</c:v>
                </c:pt>
                <c:pt idx="12">
                  <c:v>0.0</c:v>
                </c:pt>
                <c:pt idx="13">
                  <c:v>0.00394264934276078</c:v>
                </c:pt>
                <c:pt idx="14">
                  <c:v>0.0157084194356848</c:v>
                </c:pt>
                <c:pt idx="15">
                  <c:v>0.0351117570558745</c:v>
                </c:pt>
                <c:pt idx="16">
                  <c:v>0.0618466599780681</c:v>
                </c:pt>
                <c:pt idx="17">
                  <c:v>0.0954915028125264</c:v>
                </c:pt>
                <c:pt idx="18">
                  <c:v>0.135515686289294</c:v>
                </c:pt>
                <c:pt idx="19">
                  <c:v>0.201288005125655</c:v>
                </c:pt>
                <c:pt idx="20">
                  <c:v>0.302578105323028</c:v>
                </c:pt>
                <c:pt idx="21">
                  <c:v>0.443398359343119</c:v>
                </c:pt>
                <c:pt idx="22">
                  <c:v>0.60760185702999</c:v>
                </c:pt>
                <c:pt idx="23">
                  <c:v>0.787618685414275</c:v>
                </c:pt>
                <c:pt idx="24">
                  <c:v>0.975</c:v>
                </c:pt>
                <c:pt idx="25">
                  <c:v>1.16090375695213</c:v>
                </c:pt>
                <c:pt idx="26">
                  <c:v>1.33660405478236</c:v>
                </c:pt>
                <c:pt idx="27">
                  <c:v>1.493992810898179</c:v>
                </c:pt>
                <c:pt idx="28">
                  <c:v>1.626042985804468</c:v>
                </c:pt>
                <c:pt idx="29">
                  <c:v>1.727204978053814</c:v>
                </c:pt>
                <c:pt idx="30">
                  <c:v>1.793711994874345</c:v>
                </c:pt>
                <c:pt idx="31">
                  <c:v>1.839484313710705</c:v>
                </c:pt>
                <c:pt idx="32">
                  <c:v>1.859508497187474</c:v>
                </c:pt>
                <c:pt idx="33">
                  <c:v>1.842661837209405</c:v>
                </c:pt>
                <c:pt idx="34">
                  <c:v>1.78360023781847</c:v>
                </c:pt>
                <c:pt idx="35">
                  <c:v>1.697181226346851</c:v>
                </c:pt>
                <c:pt idx="36">
                  <c:v>1.589748007950101</c:v>
                </c:pt>
                <c:pt idx="37">
                  <c:v>1.468604740235344</c:v>
                </c:pt>
                <c:pt idx="38">
                  <c:v>1.341548853469765</c:v>
                </c:pt>
                <c:pt idx="39">
                  <c:v>1.216378183074817</c:v>
                </c:pt>
                <c:pt idx="40">
                  <c:v>1.10040392923342</c:v>
                </c:pt>
                <c:pt idx="41">
                  <c:v>1.0</c:v>
                </c:pt>
                <c:pt idx="42">
                  <c:v>0.920216916623158</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ser>
          <c:idx val="1"/>
          <c:order val="1"/>
          <c:tx>
            <c:strRef>
              <c:f>'First Set'!$G$1</c:f>
              <c:strCache>
                <c:ptCount val="1"/>
                <c:pt idx="0">
                  <c:v>c1</c:v>
                </c:pt>
              </c:strCache>
            </c:strRef>
          </c:tx>
          <c:spPr>
            <a:ln w="57150" cap="rnd" cmpd="sng" algn="ctr">
              <a:solidFill>
                <a:srgbClr val="FF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Set'!$G$2:$G$64</c:f>
              <c:numCache>
                <c:formatCode>General</c:formatCode>
                <c:ptCount val="63"/>
                <c:pt idx="0">
                  <c:v>0.0</c:v>
                </c:pt>
                <c:pt idx="1">
                  <c:v>0.0078542097178422</c:v>
                </c:pt>
                <c:pt idx="2">
                  <c:v>0.0309233299890341</c:v>
                </c:pt>
                <c:pt idx="3">
                  <c:v>0.0677578431446471</c:v>
                </c:pt>
                <c:pt idx="4">
                  <c:v>0.116043301255251</c:v>
                </c:pt>
                <c:pt idx="5">
                  <c:v>0.172745751406263</c:v>
                </c:pt>
                <c:pt idx="6">
                  <c:v>0.234302370117672</c:v>
                </c:pt>
                <c:pt idx="7">
                  <c:v>0.296845328646431</c:v>
                </c:pt>
                <c:pt idx="8">
                  <c:v>0.356444822891268</c:v>
                </c:pt>
                <c:pt idx="9">
                  <c:v>0.409355997437172</c:v>
                </c:pt>
                <c:pt idx="10">
                  <c:v>0.452254248593737</c:v>
                </c:pt>
                <c:pt idx="11">
                  <c:v>0.482444121472063</c:v>
                </c:pt>
                <c:pt idx="12">
                  <c:v>0.498028675328619</c:v>
                </c:pt>
                <c:pt idx="13">
                  <c:v>0.498028675328619</c:v>
                </c:pt>
                <c:pt idx="14">
                  <c:v>0.482444121472063</c:v>
                </c:pt>
                <c:pt idx="15">
                  <c:v>0.452254248593737</c:v>
                </c:pt>
                <c:pt idx="16">
                  <c:v>0.409355997437172</c:v>
                </c:pt>
                <c:pt idx="17">
                  <c:v>0.356444822891268</c:v>
                </c:pt>
                <c:pt idx="18">
                  <c:v>0.296845328646431</c:v>
                </c:pt>
                <c:pt idx="19">
                  <c:v>0.234302370117672</c:v>
                </c:pt>
                <c:pt idx="20">
                  <c:v>0.172745751406263</c:v>
                </c:pt>
                <c:pt idx="21">
                  <c:v>0.116043301255251</c:v>
                </c:pt>
                <c:pt idx="22">
                  <c:v>0.0677578431446471</c:v>
                </c:pt>
                <c:pt idx="23">
                  <c:v>0.0309233299890342</c:v>
                </c:pt>
                <c:pt idx="24">
                  <c:v>0.00785420971784226</c:v>
                </c:pt>
                <c:pt idx="25">
                  <c:v>0.0</c:v>
                </c:pt>
              </c:numCache>
            </c:numRef>
          </c:yVal>
          <c:smooth val="0"/>
        </c:ser>
        <c:ser>
          <c:idx val="2"/>
          <c:order val="2"/>
          <c:tx>
            <c:strRef>
              <c:f>'First Set'!$H$1</c:f>
              <c:strCache>
                <c:ptCount val="1"/>
                <c:pt idx="0">
                  <c:v>c2</c:v>
                </c:pt>
              </c:strCache>
            </c:strRef>
          </c:tx>
          <c:spPr>
            <a:ln w="57150" cap="rnd" cmpd="sng" algn="ctr">
              <a:solidFill>
                <a:srgbClr val="008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Set'!$J$2:$J$64</c:f>
              <c:numCache>
                <c:formatCode>General</c:formatCode>
                <c:ptCount val="63"/>
                <c:pt idx="5">
                  <c:v>0.0</c:v>
                </c:pt>
                <c:pt idx="6">
                  <c:v>-0.0157084194356844</c:v>
                </c:pt>
                <c:pt idx="7">
                  <c:v>-0.0618466599780682</c:v>
                </c:pt>
                <c:pt idx="8">
                  <c:v>-0.135515686289294</c:v>
                </c:pt>
                <c:pt idx="9">
                  <c:v>-0.232086602510501</c:v>
                </c:pt>
                <c:pt idx="10">
                  <c:v>-0.345491502812526</c:v>
                </c:pt>
                <c:pt idx="11">
                  <c:v>-0.468604740235343</c:v>
                </c:pt>
                <c:pt idx="12">
                  <c:v>-0.593690657292863</c:v>
                </c:pt>
                <c:pt idx="13">
                  <c:v>-0.712889645782536</c:v>
                </c:pt>
                <c:pt idx="14">
                  <c:v>-0.818711994874345</c:v>
                </c:pt>
                <c:pt idx="15">
                  <c:v>-0.904508497187474</c:v>
                </c:pt>
                <c:pt idx="16">
                  <c:v>-0.955</c:v>
                </c:pt>
                <c:pt idx="17">
                  <c:v>-0.975</c:v>
                </c:pt>
                <c:pt idx="18">
                  <c:v>-0.975</c:v>
                </c:pt>
                <c:pt idx="19">
                  <c:v>-0.975</c:v>
                </c:pt>
                <c:pt idx="20">
                  <c:v>-0.975</c:v>
                </c:pt>
                <c:pt idx="21">
                  <c:v>-0.975</c:v>
                </c:pt>
                <c:pt idx="22">
                  <c:v>-0.975</c:v>
                </c:pt>
                <c:pt idx="23">
                  <c:v>-0.975</c:v>
                </c:pt>
                <c:pt idx="24">
                  <c:v>-0.975</c:v>
                </c:pt>
                <c:pt idx="25">
                  <c:v>-0.975</c:v>
                </c:pt>
                <c:pt idx="26">
                  <c:v>-0.975</c:v>
                </c:pt>
                <c:pt idx="27">
                  <c:v>-0.975</c:v>
                </c:pt>
                <c:pt idx="28">
                  <c:v>-0.975</c:v>
                </c:pt>
                <c:pt idx="29">
                  <c:v>-0.975</c:v>
                </c:pt>
                <c:pt idx="30">
                  <c:v>-0.975</c:v>
                </c:pt>
                <c:pt idx="31">
                  <c:v>-0.975</c:v>
                </c:pt>
                <c:pt idx="32">
                  <c:v>-0.955</c:v>
                </c:pt>
                <c:pt idx="33">
                  <c:v>-0.904508497187474</c:v>
                </c:pt>
                <c:pt idx="34">
                  <c:v>-0.818711994874345</c:v>
                </c:pt>
                <c:pt idx="35">
                  <c:v>-0.712889645782536</c:v>
                </c:pt>
                <c:pt idx="36">
                  <c:v>-0.593690657292862</c:v>
                </c:pt>
                <c:pt idx="37">
                  <c:v>-0.468604740235344</c:v>
                </c:pt>
                <c:pt idx="38">
                  <c:v>-0.345491502812526</c:v>
                </c:pt>
                <c:pt idx="39">
                  <c:v>-0.232086602510502</c:v>
                </c:pt>
                <c:pt idx="40">
                  <c:v>-0.135515686289294</c:v>
                </c:pt>
                <c:pt idx="41">
                  <c:v>-0.0618466599780684</c:v>
                </c:pt>
                <c:pt idx="42">
                  <c:v>-0.0157084194356845</c:v>
                </c:pt>
                <c:pt idx="43">
                  <c:v>0.0</c:v>
                </c:pt>
              </c:numCache>
            </c:numRef>
          </c:yVal>
          <c:smooth val="0"/>
        </c:ser>
        <c:dLbls>
          <c:showLegendKey val="0"/>
          <c:showVal val="0"/>
          <c:showCatName val="0"/>
          <c:showSerName val="0"/>
          <c:showPercent val="0"/>
          <c:showBubbleSize val="0"/>
        </c:dLbls>
        <c:axId val="2135409112"/>
        <c:axId val="2135081016"/>
      </c:scatterChart>
      <c:valAx>
        <c:axId val="2135409112"/>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2135081016"/>
        <c:crosses val="autoZero"/>
        <c:crossBetween val="midCat"/>
        <c:majorUnit val="100.0"/>
        <c:minorUnit val="1.0"/>
      </c:valAx>
      <c:valAx>
        <c:axId val="2135081016"/>
        <c:scaling>
          <c:orientation val="minMax"/>
          <c:max val="2.1"/>
          <c:min val="-1.0"/>
        </c:scaling>
        <c:delete val="1"/>
        <c:axPos val="l"/>
        <c:numFmt formatCode="General" sourceLinked="1"/>
        <c:majorTickMark val="cross"/>
        <c:minorTickMark val="none"/>
        <c:tickLblPos val="nextTo"/>
        <c:crossAx val="2135409112"/>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4"/>
          <c:order val="0"/>
          <c:spPr>
            <a:ln w="57150" cap="rnd" cmpd="sng" algn="ctr">
              <a:solidFill>
                <a:sysClr val="windowText" lastClr="00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Set'!$I$2:$I$64</c:f>
              <c:numCache>
                <c:formatCode>General</c:formatCode>
                <c:ptCount val="63"/>
                <c:pt idx="0">
                  <c:v>0.0</c:v>
                </c:pt>
                <c:pt idx="1">
                  <c:v>0.0078542097178422</c:v>
                </c:pt>
                <c:pt idx="2">
                  <c:v>0.0309233299890341</c:v>
                </c:pt>
                <c:pt idx="3">
                  <c:v>0.0677578431446471</c:v>
                </c:pt>
                <c:pt idx="4">
                  <c:v>0.116043301255251</c:v>
                </c:pt>
                <c:pt idx="5">
                  <c:v>0.172745751406263</c:v>
                </c:pt>
                <c:pt idx="6">
                  <c:v>0.218593950681987</c:v>
                </c:pt>
                <c:pt idx="7">
                  <c:v>0.234998668668363</c:v>
                </c:pt>
                <c:pt idx="8">
                  <c:v>0.220929136601974</c:v>
                </c:pt>
                <c:pt idx="9">
                  <c:v>0.177269394926671</c:v>
                </c:pt>
                <c:pt idx="10">
                  <c:v>0.106762745781211</c:v>
                </c:pt>
                <c:pt idx="11">
                  <c:v>0.0138393812367195</c:v>
                </c:pt>
                <c:pt idx="12">
                  <c:v>-0.0956619819642431</c:v>
                </c:pt>
                <c:pt idx="13">
                  <c:v>-0.210918321111156</c:v>
                </c:pt>
                <c:pt idx="14">
                  <c:v>-0.320559453966597</c:v>
                </c:pt>
                <c:pt idx="15">
                  <c:v>-0.417142491537863</c:v>
                </c:pt>
                <c:pt idx="16">
                  <c:v>-0.483797342584759</c:v>
                </c:pt>
                <c:pt idx="17">
                  <c:v>-0.523063674296206</c:v>
                </c:pt>
                <c:pt idx="18">
                  <c:v>-0.542638985064275</c:v>
                </c:pt>
                <c:pt idx="19">
                  <c:v>-0.539409624756673</c:v>
                </c:pt>
                <c:pt idx="20">
                  <c:v>-0.499676143270709</c:v>
                </c:pt>
                <c:pt idx="21">
                  <c:v>-0.41555833940163</c:v>
                </c:pt>
                <c:pt idx="22">
                  <c:v>-0.299640299825363</c:v>
                </c:pt>
                <c:pt idx="23">
                  <c:v>-0.15645798459669</c:v>
                </c:pt>
                <c:pt idx="24">
                  <c:v>0.00785420971784195</c:v>
                </c:pt>
                <c:pt idx="25">
                  <c:v>0.18590375695213</c:v>
                </c:pt>
                <c:pt idx="26">
                  <c:v>0.36160405478236</c:v>
                </c:pt>
                <c:pt idx="27">
                  <c:v>0.518992810898179</c:v>
                </c:pt>
                <c:pt idx="28">
                  <c:v>0.651042985804468</c:v>
                </c:pt>
                <c:pt idx="29">
                  <c:v>0.752204978053814</c:v>
                </c:pt>
                <c:pt idx="30">
                  <c:v>0.818711994874345</c:v>
                </c:pt>
                <c:pt idx="31">
                  <c:v>0.864484313710706</c:v>
                </c:pt>
                <c:pt idx="32">
                  <c:v>0.904508497187474</c:v>
                </c:pt>
                <c:pt idx="33">
                  <c:v>0.938153340021931</c:v>
                </c:pt>
                <c:pt idx="34">
                  <c:v>0.964888242944126</c:v>
                </c:pt>
                <c:pt idx="35">
                  <c:v>0.984291580564315</c:v>
                </c:pt>
                <c:pt idx="36">
                  <c:v>0.996057350657239</c:v>
                </c:pt>
                <c:pt idx="37">
                  <c:v>1.0</c:v>
                </c:pt>
                <c:pt idx="38">
                  <c:v>0.996057350657239</c:v>
                </c:pt>
                <c:pt idx="39">
                  <c:v>0.984291580564315</c:v>
                </c:pt>
                <c:pt idx="40">
                  <c:v>0.964888242944126</c:v>
                </c:pt>
                <c:pt idx="41">
                  <c:v>0.938153340021932</c:v>
                </c:pt>
                <c:pt idx="42">
                  <c:v>0.904508497187474</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ser>
          <c:idx val="0"/>
          <c:order val="1"/>
          <c:spPr>
            <a:ln w="57150" cap="rnd" cmpd="sng" algn="ctr">
              <a:solidFill>
                <a:srgbClr val="FF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Set'!$N$2:$N$64</c:f>
              <c:numCache>
                <c:formatCode>General</c:formatCode>
                <c:ptCount val="63"/>
                <c:pt idx="0">
                  <c:v>0.0</c:v>
                </c:pt>
                <c:pt idx="1">
                  <c:v>0.0078542097178422</c:v>
                </c:pt>
                <c:pt idx="2">
                  <c:v>0.0309233299890341</c:v>
                </c:pt>
                <c:pt idx="3">
                  <c:v>0.0677578431446471</c:v>
                </c:pt>
                <c:pt idx="4">
                  <c:v>0.116043301255251</c:v>
                </c:pt>
                <c:pt idx="5">
                  <c:v>0.172745751406263</c:v>
                </c:pt>
                <c:pt idx="6">
                  <c:v>0.226448160399829</c:v>
                </c:pt>
                <c:pt idx="7">
                  <c:v>0.265921998657397</c:v>
                </c:pt>
                <c:pt idx="8">
                  <c:v>0.288686979746621</c:v>
                </c:pt>
                <c:pt idx="9">
                  <c:v>0.293312696181921</c:v>
                </c:pt>
                <c:pt idx="10">
                  <c:v>0.279508497187474</c:v>
                </c:pt>
                <c:pt idx="11">
                  <c:v>0.248141751354391</c:v>
                </c:pt>
                <c:pt idx="12">
                  <c:v>0.201183346682188</c:v>
                </c:pt>
                <c:pt idx="13">
                  <c:v>0.145526501780112</c:v>
                </c:pt>
                <c:pt idx="14">
                  <c:v>0.0887965434705751</c:v>
                </c:pt>
                <c:pt idx="15">
                  <c:v>0.0351117570558744</c:v>
                </c:pt>
                <c:pt idx="16">
                  <c:v>-0.00629734258475939</c:v>
                </c:pt>
                <c:pt idx="17">
                  <c:v>-0.0355636742962055</c:v>
                </c:pt>
                <c:pt idx="18">
                  <c:v>-0.0551389850642745</c:v>
                </c:pt>
                <c:pt idx="19">
                  <c:v>-0.0519096247566729</c:v>
                </c:pt>
                <c:pt idx="20">
                  <c:v>-0.012176143270709</c:v>
                </c:pt>
                <c:pt idx="21">
                  <c:v>0.0719416605983699</c:v>
                </c:pt>
                <c:pt idx="22">
                  <c:v>0.187859700174637</c:v>
                </c:pt>
                <c:pt idx="23">
                  <c:v>0.331042015403309</c:v>
                </c:pt>
                <c:pt idx="24">
                  <c:v>0.495354209717842</c:v>
                </c:pt>
                <c:pt idx="25">
                  <c:v>0.67340375695213</c:v>
                </c:pt>
                <c:pt idx="26">
                  <c:v>0.84910405478236</c:v>
                </c:pt>
                <c:pt idx="27">
                  <c:v>1.006492810898179</c:v>
                </c:pt>
                <c:pt idx="28">
                  <c:v>1.138542985804468</c:v>
                </c:pt>
                <c:pt idx="29">
                  <c:v>1.239704978053814</c:v>
                </c:pt>
                <c:pt idx="30">
                  <c:v>1.306211994874345</c:v>
                </c:pt>
                <c:pt idx="31">
                  <c:v>1.351984313710705</c:v>
                </c:pt>
                <c:pt idx="32">
                  <c:v>1.382008497187474</c:v>
                </c:pt>
                <c:pt idx="33">
                  <c:v>1.390407588615668</c:v>
                </c:pt>
                <c:pt idx="34">
                  <c:v>1.374244240381298</c:v>
                </c:pt>
                <c:pt idx="35">
                  <c:v>1.340736403455583</c:v>
                </c:pt>
                <c:pt idx="36">
                  <c:v>1.29290267930367</c:v>
                </c:pt>
                <c:pt idx="37">
                  <c:v>1.234302370117672</c:v>
                </c:pt>
                <c:pt idx="38">
                  <c:v>1.168803102063502</c:v>
                </c:pt>
                <c:pt idx="39">
                  <c:v>1.100334881819566</c:v>
                </c:pt>
                <c:pt idx="40">
                  <c:v>1.032646086088773</c:v>
                </c:pt>
                <c:pt idx="41">
                  <c:v>0.969076670010966</c:v>
                </c:pt>
                <c:pt idx="42">
                  <c:v>0.912362706905316</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dLbls>
          <c:showLegendKey val="0"/>
          <c:showVal val="0"/>
          <c:showCatName val="0"/>
          <c:showSerName val="0"/>
          <c:showPercent val="0"/>
          <c:showBubbleSize val="0"/>
        </c:dLbls>
        <c:axId val="2137067896"/>
        <c:axId val="2135068024"/>
      </c:scatterChart>
      <c:valAx>
        <c:axId val="2137067896"/>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2135068024"/>
        <c:crosses val="autoZero"/>
        <c:crossBetween val="midCat"/>
        <c:majorUnit val="100.0"/>
        <c:minorUnit val="1.0"/>
      </c:valAx>
      <c:valAx>
        <c:axId val="2135068024"/>
        <c:scaling>
          <c:orientation val="minMax"/>
          <c:max val="2.1"/>
          <c:min val="-1.0"/>
        </c:scaling>
        <c:delete val="1"/>
        <c:axPos val="l"/>
        <c:numFmt formatCode="General" sourceLinked="1"/>
        <c:majorTickMark val="cross"/>
        <c:minorTickMark val="none"/>
        <c:tickLblPos val="nextTo"/>
        <c:crossAx val="2137067896"/>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838447482201164"/>
          <c:y val="0.0653595292709684"/>
          <c:w val="0.893662316394899"/>
          <c:h val="0.872549715767428"/>
        </c:manualLayout>
      </c:layout>
      <c:lineChart>
        <c:grouping val="standard"/>
        <c:varyColors val="0"/>
        <c:ser>
          <c:idx val="3"/>
          <c:order val="0"/>
          <c:tx>
            <c:strRef>
              <c:f>'ICA Mixing'!$F$1</c:f>
              <c:strCache>
                <c:ptCount val="1"/>
                <c:pt idx="0">
                  <c:v>c2</c:v>
                </c:pt>
              </c:strCache>
            </c:strRef>
          </c:tx>
          <c:spPr>
            <a:ln w="25400">
              <a:solidFill>
                <a:srgbClr val="000000"/>
              </a:solidFill>
              <a:prstDash val="solid"/>
            </a:ln>
          </c:spPr>
          <c:marker>
            <c:symbol val="none"/>
          </c:marker>
          <c:val>
            <c:numRef>
              <c:f>'ICA Mixing'!$F$2:$F$64</c:f>
              <c:numCache>
                <c:formatCode>General</c:formatCode>
                <c:ptCount val="63"/>
                <c:pt idx="0">
                  <c:v>0.0</c:v>
                </c:pt>
                <c:pt idx="1">
                  <c:v>0.0</c:v>
                </c:pt>
                <c:pt idx="2">
                  <c:v>0.0</c:v>
                </c:pt>
                <c:pt idx="3">
                  <c:v>0.0</c:v>
                </c:pt>
                <c:pt idx="4">
                  <c:v>0.0</c:v>
                </c:pt>
                <c:pt idx="5">
                  <c:v>0.0</c:v>
                </c:pt>
                <c:pt idx="6">
                  <c:v>-0.0157084194356844</c:v>
                </c:pt>
                <c:pt idx="7">
                  <c:v>-0.0618466599780681</c:v>
                </c:pt>
                <c:pt idx="8">
                  <c:v>-0.135515686289294</c:v>
                </c:pt>
                <c:pt idx="9">
                  <c:v>-0.232086602510501</c:v>
                </c:pt>
                <c:pt idx="10">
                  <c:v>-0.345491502812526</c:v>
                </c:pt>
                <c:pt idx="11">
                  <c:v>-0.468604740235343</c:v>
                </c:pt>
                <c:pt idx="12">
                  <c:v>-0.593690657292862</c:v>
                </c:pt>
                <c:pt idx="13">
                  <c:v>-0.712889645782536</c:v>
                </c:pt>
                <c:pt idx="14">
                  <c:v>-0.818711994874345</c:v>
                </c:pt>
                <c:pt idx="15">
                  <c:v>-0.904508497187474</c:v>
                </c:pt>
                <c:pt idx="16">
                  <c:v>-0.964888242944126</c:v>
                </c:pt>
                <c:pt idx="17">
                  <c:v>-0.996057350657239</c:v>
                </c:pt>
                <c:pt idx="18">
                  <c:v>-0.996057350657239</c:v>
                </c:pt>
                <c:pt idx="19">
                  <c:v>-0.964888242944126</c:v>
                </c:pt>
                <c:pt idx="20">
                  <c:v>-0.904508497187474</c:v>
                </c:pt>
                <c:pt idx="21">
                  <c:v>-0.818711994874345</c:v>
                </c:pt>
                <c:pt idx="22">
                  <c:v>-0.712889645782536</c:v>
                </c:pt>
                <c:pt idx="23">
                  <c:v>-0.593690657292862</c:v>
                </c:pt>
                <c:pt idx="24">
                  <c:v>-0.468604740235344</c:v>
                </c:pt>
                <c:pt idx="25">
                  <c:v>-0.345491502812526</c:v>
                </c:pt>
                <c:pt idx="26">
                  <c:v>-0.232086602510502</c:v>
                </c:pt>
                <c:pt idx="27">
                  <c:v>-0.135515686289294</c:v>
                </c:pt>
                <c:pt idx="28">
                  <c:v>-0.0618466599780684</c:v>
                </c:pt>
                <c:pt idx="29">
                  <c:v>-0.0157084194356845</c:v>
                </c:pt>
                <c:pt idx="30">
                  <c:v>0.0</c:v>
                </c:pt>
                <c:pt idx="31">
                  <c:v>0.0</c:v>
                </c:pt>
                <c:pt idx="32">
                  <c:v>0.0</c:v>
                </c:pt>
                <c:pt idx="33">
                  <c:v>0.0</c:v>
                </c:pt>
                <c:pt idx="34">
                  <c:v>0.0</c:v>
                </c:pt>
                <c:pt idx="35">
                  <c:v>0.0</c:v>
                </c:pt>
                <c:pt idx="36">
                  <c:v>0.0</c:v>
                </c:pt>
                <c:pt idx="37">
                  <c:v>0.0</c:v>
                </c:pt>
                <c:pt idx="38">
                  <c:v>0.0</c:v>
                </c:pt>
                <c:pt idx="39">
                  <c:v>0.0</c:v>
                </c:pt>
                <c:pt idx="40">
                  <c:v>0.0</c:v>
                </c:pt>
                <c:pt idx="41">
                  <c:v>0.0</c:v>
                </c:pt>
                <c:pt idx="42">
                  <c:v>0.0</c:v>
                </c:pt>
                <c:pt idx="43">
                  <c:v>0.0</c:v>
                </c:pt>
                <c:pt idx="44">
                  <c:v>0.0</c:v>
                </c:pt>
                <c:pt idx="45">
                  <c:v>0.0</c:v>
                </c:pt>
                <c:pt idx="46">
                  <c:v>0.0</c:v>
                </c:pt>
                <c:pt idx="47">
                  <c:v>0.0</c:v>
                </c:pt>
                <c:pt idx="48">
                  <c:v>0.0</c:v>
                </c:pt>
                <c:pt idx="49">
                  <c:v>0.0</c:v>
                </c:pt>
                <c:pt idx="50">
                  <c:v>0.0</c:v>
                </c:pt>
                <c:pt idx="51">
                  <c:v>0.0</c:v>
                </c:pt>
                <c:pt idx="52">
                  <c:v>0.0</c:v>
                </c:pt>
                <c:pt idx="53">
                  <c:v>0.0</c:v>
                </c:pt>
                <c:pt idx="54">
                  <c:v>0.0</c:v>
                </c:pt>
                <c:pt idx="55">
                  <c:v>0.0</c:v>
                </c:pt>
                <c:pt idx="56">
                  <c:v>0.0</c:v>
                </c:pt>
                <c:pt idx="57">
                  <c:v>0.0</c:v>
                </c:pt>
                <c:pt idx="58">
                  <c:v>0.0</c:v>
                </c:pt>
                <c:pt idx="59">
                  <c:v>0.0</c:v>
                </c:pt>
                <c:pt idx="60">
                  <c:v>0.0</c:v>
                </c:pt>
                <c:pt idx="61">
                  <c:v>0.0</c:v>
                </c:pt>
                <c:pt idx="62">
                  <c:v>0.0</c:v>
                </c:pt>
              </c:numCache>
            </c:numRef>
          </c:val>
          <c:smooth val="0"/>
        </c:ser>
        <c:dLbls>
          <c:showLegendKey val="0"/>
          <c:showVal val="0"/>
          <c:showCatName val="0"/>
          <c:showSerName val="0"/>
          <c:showPercent val="0"/>
          <c:showBubbleSize val="0"/>
        </c:dLbls>
        <c:marker val="1"/>
        <c:smooth val="0"/>
        <c:axId val="1772073112"/>
        <c:axId val="2138261208"/>
      </c:lineChart>
      <c:catAx>
        <c:axId val="1772073112"/>
        <c:scaling>
          <c:orientation val="minMax"/>
        </c:scaling>
        <c:delete val="1"/>
        <c:axPos val="b"/>
        <c:numFmt formatCode="General" sourceLinked="1"/>
        <c:majorTickMark val="out"/>
        <c:minorTickMark val="none"/>
        <c:tickLblPos val="nextTo"/>
        <c:crossAx val="2138261208"/>
        <c:crosses val="autoZero"/>
        <c:auto val="1"/>
        <c:lblAlgn val="ctr"/>
        <c:lblOffset val="100"/>
        <c:tickLblSkip val="3"/>
        <c:tickMarkSkip val="1"/>
        <c:noMultiLvlLbl val="0"/>
      </c:catAx>
      <c:valAx>
        <c:axId val="2138261208"/>
        <c:scaling>
          <c:orientation val="minMax"/>
          <c:max val="2.0"/>
          <c:min val="-1.0"/>
        </c:scaling>
        <c:delete val="1"/>
        <c:axPos val="l"/>
        <c:numFmt formatCode="General" sourceLinked="1"/>
        <c:majorTickMark val="cross"/>
        <c:minorTickMark val="none"/>
        <c:tickLblPos val="nextTo"/>
        <c:crossAx val="1772073112"/>
        <c:crosses val="autoZero"/>
        <c:crossBetween val="between"/>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1"/>
          <c:order val="0"/>
          <c:spPr>
            <a:ln w="57150">
              <a:solidFill>
                <a:srgbClr val="008000"/>
              </a:solidFill>
              <a:prstDash val="sysDash"/>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Set'!$O$2:$O$64</c:f>
              <c:numCache>
                <c:formatCode>General</c:formatCode>
                <c:ptCount val="63"/>
                <c:pt idx="0">
                  <c:v>0.0</c:v>
                </c:pt>
                <c:pt idx="1">
                  <c:v>0.0</c:v>
                </c:pt>
                <c:pt idx="2">
                  <c:v>0.0</c:v>
                </c:pt>
                <c:pt idx="3">
                  <c:v>0.0</c:v>
                </c:pt>
                <c:pt idx="4">
                  <c:v>0.0</c:v>
                </c:pt>
                <c:pt idx="5">
                  <c:v>0.0</c:v>
                </c:pt>
                <c:pt idx="6">
                  <c:v>0.0078542097178422</c:v>
                </c:pt>
                <c:pt idx="7">
                  <c:v>0.0309233299890341</c:v>
                </c:pt>
                <c:pt idx="8">
                  <c:v>0.067757843144647</c:v>
                </c:pt>
                <c:pt idx="9">
                  <c:v>0.11604330125525</c:v>
                </c:pt>
                <c:pt idx="10">
                  <c:v>0.172745751406263</c:v>
                </c:pt>
                <c:pt idx="11">
                  <c:v>0.234302370117672</c:v>
                </c:pt>
                <c:pt idx="12">
                  <c:v>0.296845328646431</c:v>
                </c:pt>
                <c:pt idx="13">
                  <c:v>0.356444822891268</c:v>
                </c:pt>
                <c:pt idx="14">
                  <c:v>0.409355997437173</c:v>
                </c:pt>
                <c:pt idx="15">
                  <c:v>0.452254248593737</c:v>
                </c:pt>
                <c:pt idx="16">
                  <c:v>0.4775</c:v>
                </c:pt>
                <c:pt idx="17">
                  <c:v>0.4875</c:v>
                </c:pt>
                <c:pt idx="18">
                  <c:v>0.4875</c:v>
                </c:pt>
                <c:pt idx="19">
                  <c:v>0.4875</c:v>
                </c:pt>
                <c:pt idx="20">
                  <c:v>0.4875</c:v>
                </c:pt>
                <c:pt idx="21">
                  <c:v>0.4875</c:v>
                </c:pt>
                <c:pt idx="22">
                  <c:v>0.4875</c:v>
                </c:pt>
                <c:pt idx="23">
                  <c:v>0.4875</c:v>
                </c:pt>
                <c:pt idx="24">
                  <c:v>0.4875</c:v>
                </c:pt>
                <c:pt idx="25">
                  <c:v>0.4875</c:v>
                </c:pt>
                <c:pt idx="26">
                  <c:v>0.4875</c:v>
                </c:pt>
                <c:pt idx="27">
                  <c:v>0.4875</c:v>
                </c:pt>
                <c:pt idx="28">
                  <c:v>0.4875</c:v>
                </c:pt>
                <c:pt idx="29">
                  <c:v>0.4875</c:v>
                </c:pt>
                <c:pt idx="30">
                  <c:v>0.4875</c:v>
                </c:pt>
                <c:pt idx="31">
                  <c:v>0.4875</c:v>
                </c:pt>
                <c:pt idx="32">
                  <c:v>0.4775</c:v>
                </c:pt>
                <c:pt idx="33">
                  <c:v>0.452254248593737</c:v>
                </c:pt>
                <c:pt idx="34">
                  <c:v>0.409355997437172</c:v>
                </c:pt>
                <c:pt idx="35">
                  <c:v>0.356444822891268</c:v>
                </c:pt>
                <c:pt idx="36">
                  <c:v>0.296845328646431</c:v>
                </c:pt>
                <c:pt idx="37">
                  <c:v>0.234302370117672</c:v>
                </c:pt>
                <c:pt idx="38">
                  <c:v>0.172745751406263</c:v>
                </c:pt>
                <c:pt idx="39">
                  <c:v>0.116043301255251</c:v>
                </c:pt>
                <c:pt idx="40">
                  <c:v>0.0677578431446468</c:v>
                </c:pt>
                <c:pt idx="41">
                  <c:v>0.0309233299890341</c:v>
                </c:pt>
                <c:pt idx="42">
                  <c:v>0.00785420971784223</c:v>
                </c:pt>
                <c:pt idx="43">
                  <c:v>0.0</c:v>
                </c:pt>
                <c:pt idx="44">
                  <c:v>0.0</c:v>
                </c:pt>
                <c:pt idx="45">
                  <c:v>0.0</c:v>
                </c:pt>
                <c:pt idx="46">
                  <c:v>0.0</c:v>
                </c:pt>
                <c:pt idx="47">
                  <c:v>0.0</c:v>
                </c:pt>
                <c:pt idx="48">
                  <c:v>0.0</c:v>
                </c:pt>
                <c:pt idx="49">
                  <c:v>0.0</c:v>
                </c:pt>
                <c:pt idx="50">
                  <c:v>0.0</c:v>
                </c:pt>
                <c:pt idx="51">
                  <c:v>0.0</c:v>
                </c:pt>
                <c:pt idx="52">
                  <c:v>0.0</c:v>
                </c:pt>
                <c:pt idx="53">
                  <c:v>0.0</c:v>
                </c:pt>
                <c:pt idx="54">
                  <c:v>0.0</c:v>
                </c:pt>
                <c:pt idx="55">
                  <c:v>0.0</c:v>
                </c:pt>
                <c:pt idx="56">
                  <c:v>0.0</c:v>
                </c:pt>
                <c:pt idx="57">
                  <c:v>0.0</c:v>
                </c:pt>
                <c:pt idx="58">
                  <c:v>0.0</c:v>
                </c:pt>
                <c:pt idx="59">
                  <c:v>0.0</c:v>
                </c:pt>
                <c:pt idx="60">
                  <c:v>0.0</c:v>
                </c:pt>
                <c:pt idx="61">
                  <c:v>0.0</c:v>
                </c:pt>
                <c:pt idx="62">
                  <c:v>0.0</c:v>
                </c:pt>
              </c:numCache>
            </c:numRef>
          </c:yVal>
          <c:smooth val="0"/>
        </c:ser>
        <c:dLbls>
          <c:showLegendKey val="0"/>
          <c:showVal val="0"/>
          <c:showCatName val="0"/>
          <c:showSerName val="0"/>
          <c:showPercent val="0"/>
          <c:showBubbleSize val="0"/>
        </c:dLbls>
        <c:axId val="1770983736"/>
        <c:axId val="1770272504"/>
      </c:scatterChart>
      <c:valAx>
        <c:axId val="1770983736"/>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1770272504"/>
        <c:crosses val="autoZero"/>
        <c:crossBetween val="midCat"/>
        <c:majorUnit val="100.0"/>
        <c:minorUnit val="1.0"/>
      </c:valAx>
      <c:valAx>
        <c:axId val="1770272504"/>
        <c:scaling>
          <c:orientation val="minMax"/>
          <c:max val="2.1"/>
          <c:min val="-1.0"/>
        </c:scaling>
        <c:delete val="1"/>
        <c:axPos val="l"/>
        <c:numFmt formatCode="General" sourceLinked="1"/>
        <c:majorTickMark val="cross"/>
        <c:minorTickMark val="none"/>
        <c:tickLblPos val="nextTo"/>
        <c:crossAx val="1770983736"/>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4"/>
          <c:order val="0"/>
          <c:spPr>
            <a:ln w="57150" cap="rnd" cmpd="sng" algn="ctr">
              <a:solidFill>
                <a:sysClr val="windowText" lastClr="00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Set'!$I$2:$I$64</c:f>
              <c:numCache>
                <c:formatCode>General</c:formatCode>
                <c:ptCount val="63"/>
                <c:pt idx="0">
                  <c:v>0.0</c:v>
                </c:pt>
                <c:pt idx="1">
                  <c:v>0.0078542097178422</c:v>
                </c:pt>
                <c:pt idx="2">
                  <c:v>0.0309233299890341</c:v>
                </c:pt>
                <c:pt idx="3">
                  <c:v>0.0677578431446471</c:v>
                </c:pt>
                <c:pt idx="4">
                  <c:v>0.116043301255251</c:v>
                </c:pt>
                <c:pt idx="5">
                  <c:v>0.172745751406263</c:v>
                </c:pt>
                <c:pt idx="6">
                  <c:v>0.218593950681987</c:v>
                </c:pt>
                <c:pt idx="7">
                  <c:v>0.234998668668363</c:v>
                </c:pt>
                <c:pt idx="8">
                  <c:v>0.220929136601974</c:v>
                </c:pt>
                <c:pt idx="9">
                  <c:v>0.177269394926671</c:v>
                </c:pt>
                <c:pt idx="10">
                  <c:v>0.106762745781211</c:v>
                </c:pt>
                <c:pt idx="11">
                  <c:v>0.0138393812367195</c:v>
                </c:pt>
                <c:pt idx="12">
                  <c:v>-0.0956619819642431</c:v>
                </c:pt>
                <c:pt idx="13">
                  <c:v>-0.210918321111156</c:v>
                </c:pt>
                <c:pt idx="14">
                  <c:v>-0.320559453966597</c:v>
                </c:pt>
                <c:pt idx="15">
                  <c:v>-0.417142491537863</c:v>
                </c:pt>
                <c:pt idx="16">
                  <c:v>-0.483797342584759</c:v>
                </c:pt>
                <c:pt idx="17">
                  <c:v>-0.523063674296206</c:v>
                </c:pt>
                <c:pt idx="18">
                  <c:v>-0.542638985064275</c:v>
                </c:pt>
                <c:pt idx="19">
                  <c:v>-0.539409624756673</c:v>
                </c:pt>
                <c:pt idx="20">
                  <c:v>-0.499676143270709</c:v>
                </c:pt>
                <c:pt idx="21">
                  <c:v>-0.41555833940163</c:v>
                </c:pt>
                <c:pt idx="22">
                  <c:v>-0.299640299825363</c:v>
                </c:pt>
                <c:pt idx="23">
                  <c:v>-0.15645798459669</c:v>
                </c:pt>
                <c:pt idx="24">
                  <c:v>0.00785420971784195</c:v>
                </c:pt>
                <c:pt idx="25">
                  <c:v>0.18590375695213</c:v>
                </c:pt>
                <c:pt idx="26">
                  <c:v>0.36160405478236</c:v>
                </c:pt>
                <c:pt idx="27">
                  <c:v>0.518992810898179</c:v>
                </c:pt>
                <c:pt idx="28">
                  <c:v>0.651042985804468</c:v>
                </c:pt>
                <c:pt idx="29">
                  <c:v>0.752204978053814</c:v>
                </c:pt>
                <c:pt idx="30">
                  <c:v>0.818711994874345</c:v>
                </c:pt>
                <c:pt idx="31">
                  <c:v>0.864484313710706</c:v>
                </c:pt>
                <c:pt idx="32">
                  <c:v>0.904508497187474</c:v>
                </c:pt>
                <c:pt idx="33">
                  <c:v>0.938153340021931</c:v>
                </c:pt>
                <c:pt idx="34">
                  <c:v>0.964888242944126</c:v>
                </c:pt>
                <c:pt idx="35">
                  <c:v>0.984291580564315</c:v>
                </c:pt>
                <c:pt idx="36">
                  <c:v>0.996057350657239</c:v>
                </c:pt>
                <c:pt idx="37">
                  <c:v>1.0</c:v>
                </c:pt>
                <c:pt idx="38">
                  <c:v>0.996057350657239</c:v>
                </c:pt>
                <c:pt idx="39">
                  <c:v>0.984291580564315</c:v>
                </c:pt>
                <c:pt idx="40">
                  <c:v>0.964888242944126</c:v>
                </c:pt>
                <c:pt idx="41">
                  <c:v>0.938153340021932</c:v>
                </c:pt>
                <c:pt idx="42">
                  <c:v>0.904508497187474</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dLbls>
          <c:showLegendKey val="0"/>
          <c:showVal val="0"/>
          <c:showCatName val="0"/>
          <c:showSerName val="0"/>
          <c:showPercent val="0"/>
          <c:showBubbleSize val="0"/>
        </c:dLbls>
        <c:axId val="-2067624856"/>
        <c:axId val="-2118769784"/>
      </c:scatterChart>
      <c:valAx>
        <c:axId val="-2067624856"/>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2118769784"/>
        <c:crosses val="autoZero"/>
        <c:crossBetween val="midCat"/>
        <c:majorUnit val="100.0"/>
        <c:minorUnit val="1.0"/>
      </c:valAx>
      <c:valAx>
        <c:axId val="-2118769784"/>
        <c:scaling>
          <c:orientation val="minMax"/>
          <c:max val="2.1"/>
          <c:min val="-1.0"/>
        </c:scaling>
        <c:delete val="1"/>
        <c:axPos val="l"/>
        <c:numFmt formatCode="General" sourceLinked="1"/>
        <c:majorTickMark val="cross"/>
        <c:minorTickMark val="none"/>
        <c:tickLblPos val="nextTo"/>
        <c:crossAx val="-2067624856"/>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0"/>
          <c:order val="0"/>
          <c:tx>
            <c:strRef>
              <c:f>'First Set'!$F$1</c:f>
              <c:strCache>
                <c:ptCount val="1"/>
                <c:pt idx="0">
                  <c:v>c3</c:v>
                </c:pt>
              </c:strCache>
            </c:strRef>
          </c:tx>
          <c:spPr>
            <a:ln w="57150" cap="rnd" cmpd="sng" algn="ctr">
              <a:solidFill>
                <a:srgbClr val="0000FF"/>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Set'!$F$2:$F$64</c:f>
              <c:numCache>
                <c:formatCode>General</c:formatCode>
                <c:ptCount val="63"/>
                <c:pt idx="0">
                  <c:v>0.0</c:v>
                </c:pt>
                <c:pt idx="12">
                  <c:v>0.0</c:v>
                </c:pt>
                <c:pt idx="13">
                  <c:v>0.00394264934276112</c:v>
                </c:pt>
                <c:pt idx="14">
                  <c:v>0.0157084194356844</c:v>
                </c:pt>
                <c:pt idx="15">
                  <c:v>0.0351117570558743</c:v>
                </c:pt>
                <c:pt idx="16">
                  <c:v>0.0618466599780681</c:v>
                </c:pt>
                <c:pt idx="17">
                  <c:v>0.0954915028125262</c:v>
                </c:pt>
                <c:pt idx="18">
                  <c:v>0.135515686289294</c:v>
                </c:pt>
                <c:pt idx="19">
                  <c:v>0.181288005125655</c:v>
                </c:pt>
                <c:pt idx="20">
                  <c:v>0.232086602510501</c:v>
                </c:pt>
                <c:pt idx="21">
                  <c:v>0.287110354217464</c:v>
                </c:pt>
                <c:pt idx="22">
                  <c:v>0.345491502812526</c:v>
                </c:pt>
                <c:pt idx="23">
                  <c:v>0.406309342707138</c:v>
                </c:pt>
                <c:pt idx="24">
                  <c:v>0.468604740235343</c:v>
                </c:pt>
                <c:pt idx="25">
                  <c:v>0.531395259764656</c:v>
                </c:pt>
                <c:pt idx="26">
                  <c:v>0.593690657292862</c:v>
                </c:pt>
                <c:pt idx="27">
                  <c:v>0.654508497187474</c:v>
                </c:pt>
                <c:pt idx="28">
                  <c:v>0.712889645782536</c:v>
                </c:pt>
                <c:pt idx="29">
                  <c:v>0.767913397489498</c:v>
                </c:pt>
                <c:pt idx="30">
                  <c:v>0.818711994874345</c:v>
                </c:pt>
                <c:pt idx="31">
                  <c:v>0.864484313710706</c:v>
                </c:pt>
                <c:pt idx="32">
                  <c:v>0.904508497187474</c:v>
                </c:pt>
                <c:pt idx="33">
                  <c:v>0.938153340021931</c:v>
                </c:pt>
                <c:pt idx="34">
                  <c:v>0.964888242944126</c:v>
                </c:pt>
                <c:pt idx="35">
                  <c:v>0.984291580564315</c:v>
                </c:pt>
                <c:pt idx="36">
                  <c:v>0.996057350657239</c:v>
                </c:pt>
                <c:pt idx="37">
                  <c:v>1.0</c:v>
                </c:pt>
                <c:pt idx="38">
                  <c:v>0.996057350657239</c:v>
                </c:pt>
                <c:pt idx="39">
                  <c:v>0.984291580564315</c:v>
                </c:pt>
                <c:pt idx="40">
                  <c:v>0.964888242944126</c:v>
                </c:pt>
                <c:pt idx="41">
                  <c:v>0.938153340021932</c:v>
                </c:pt>
                <c:pt idx="42">
                  <c:v>0.904508497187474</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ser>
          <c:idx val="1"/>
          <c:order val="1"/>
          <c:tx>
            <c:strRef>
              <c:f>'First Set'!$G$1</c:f>
              <c:strCache>
                <c:ptCount val="1"/>
                <c:pt idx="0">
                  <c:v>c1</c:v>
                </c:pt>
              </c:strCache>
            </c:strRef>
          </c:tx>
          <c:spPr>
            <a:ln w="57150" cap="rnd" cmpd="sng" algn="ctr">
              <a:solidFill>
                <a:srgbClr val="FF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Set'!$G$2:$G$64</c:f>
              <c:numCache>
                <c:formatCode>General</c:formatCode>
                <c:ptCount val="63"/>
                <c:pt idx="0">
                  <c:v>0.0</c:v>
                </c:pt>
                <c:pt idx="1">
                  <c:v>0.0078542097178422</c:v>
                </c:pt>
                <c:pt idx="2">
                  <c:v>0.0309233299890341</c:v>
                </c:pt>
                <c:pt idx="3">
                  <c:v>0.0677578431446471</c:v>
                </c:pt>
                <c:pt idx="4">
                  <c:v>0.116043301255251</c:v>
                </c:pt>
                <c:pt idx="5">
                  <c:v>0.172745751406263</c:v>
                </c:pt>
                <c:pt idx="6">
                  <c:v>0.234302370117672</c:v>
                </c:pt>
                <c:pt idx="7">
                  <c:v>0.296845328646431</c:v>
                </c:pt>
                <c:pt idx="8">
                  <c:v>0.356444822891268</c:v>
                </c:pt>
                <c:pt idx="9">
                  <c:v>0.409355997437172</c:v>
                </c:pt>
                <c:pt idx="10">
                  <c:v>0.452254248593737</c:v>
                </c:pt>
                <c:pt idx="11">
                  <c:v>0.482444121472063</c:v>
                </c:pt>
                <c:pt idx="12">
                  <c:v>0.498028675328619</c:v>
                </c:pt>
                <c:pt idx="13">
                  <c:v>0.498028675328619</c:v>
                </c:pt>
                <c:pt idx="14">
                  <c:v>0.482444121472063</c:v>
                </c:pt>
                <c:pt idx="15">
                  <c:v>0.452254248593737</c:v>
                </c:pt>
                <c:pt idx="16">
                  <c:v>0.409355997437172</c:v>
                </c:pt>
                <c:pt idx="17">
                  <c:v>0.356444822891268</c:v>
                </c:pt>
                <c:pt idx="18">
                  <c:v>0.296845328646431</c:v>
                </c:pt>
                <c:pt idx="19">
                  <c:v>0.234302370117672</c:v>
                </c:pt>
                <c:pt idx="20">
                  <c:v>0.172745751406263</c:v>
                </c:pt>
                <c:pt idx="21">
                  <c:v>0.116043301255251</c:v>
                </c:pt>
                <c:pt idx="22">
                  <c:v>0.0677578431446471</c:v>
                </c:pt>
                <c:pt idx="23">
                  <c:v>0.0309233299890342</c:v>
                </c:pt>
                <c:pt idx="24">
                  <c:v>0.00785420971784226</c:v>
                </c:pt>
                <c:pt idx="25">
                  <c:v>0.0</c:v>
                </c:pt>
              </c:numCache>
            </c:numRef>
          </c:yVal>
          <c:smooth val="0"/>
        </c:ser>
        <c:ser>
          <c:idx val="2"/>
          <c:order val="2"/>
          <c:tx>
            <c:strRef>
              <c:f>'First Set'!$H$1</c:f>
              <c:strCache>
                <c:ptCount val="1"/>
                <c:pt idx="0">
                  <c:v>c2</c:v>
                </c:pt>
              </c:strCache>
            </c:strRef>
          </c:tx>
          <c:spPr>
            <a:ln w="57150" cap="rnd" cmpd="sng" algn="ctr">
              <a:solidFill>
                <a:srgbClr val="008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Set'!$H$2:$H$64</c:f>
              <c:numCache>
                <c:formatCode>General</c:formatCode>
                <c:ptCount val="63"/>
                <c:pt idx="5">
                  <c:v>0.0</c:v>
                </c:pt>
                <c:pt idx="6">
                  <c:v>-0.0157084194356844</c:v>
                </c:pt>
                <c:pt idx="7">
                  <c:v>-0.0618466599780681</c:v>
                </c:pt>
                <c:pt idx="8">
                  <c:v>-0.135515686289294</c:v>
                </c:pt>
                <c:pt idx="9">
                  <c:v>-0.232086602510501</c:v>
                </c:pt>
                <c:pt idx="10">
                  <c:v>-0.345491502812526</c:v>
                </c:pt>
                <c:pt idx="11">
                  <c:v>-0.468604740235343</c:v>
                </c:pt>
                <c:pt idx="12">
                  <c:v>-0.593690657292862</c:v>
                </c:pt>
                <c:pt idx="13">
                  <c:v>-0.712889645782536</c:v>
                </c:pt>
                <c:pt idx="14">
                  <c:v>-0.818711994874345</c:v>
                </c:pt>
                <c:pt idx="15">
                  <c:v>-0.904508497187474</c:v>
                </c:pt>
                <c:pt idx="16">
                  <c:v>-0.955</c:v>
                </c:pt>
                <c:pt idx="17">
                  <c:v>-0.975</c:v>
                </c:pt>
                <c:pt idx="18">
                  <c:v>-0.975</c:v>
                </c:pt>
                <c:pt idx="19">
                  <c:v>-0.955</c:v>
                </c:pt>
                <c:pt idx="20">
                  <c:v>-0.904508497187474</c:v>
                </c:pt>
                <c:pt idx="21">
                  <c:v>-0.818711994874345</c:v>
                </c:pt>
                <c:pt idx="22">
                  <c:v>-0.712889645782536</c:v>
                </c:pt>
                <c:pt idx="23">
                  <c:v>-0.593690657292862</c:v>
                </c:pt>
                <c:pt idx="24">
                  <c:v>-0.468604740235344</c:v>
                </c:pt>
                <c:pt idx="25">
                  <c:v>-0.345491502812526</c:v>
                </c:pt>
                <c:pt idx="26">
                  <c:v>-0.232086602510502</c:v>
                </c:pt>
                <c:pt idx="27">
                  <c:v>-0.135515686289294</c:v>
                </c:pt>
                <c:pt idx="28">
                  <c:v>-0.0618466599780684</c:v>
                </c:pt>
                <c:pt idx="29">
                  <c:v>-0.0157084194356845</c:v>
                </c:pt>
                <c:pt idx="30">
                  <c:v>0.0</c:v>
                </c:pt>
              </c:numCache>
            </c:numRef>
          </c:yVal>
          <c:smooth val="0"/>
        </c:ser>
        <c:dLbls>
          <c:showLegendKey val="0"/>
          <c:showVal val="0"/>
          <c:showCatName val="0"/>
          <c:showSerName val="0"/>
          <c:showPercent val="0"/>
          <c:showBubbleSize val="0"/>
        </c:dLbls>
        <c:axId val="-2119033240"/>
        <c:axId val="-2066765272"/>
      </c:scatterChart>
      <c:valAx>
        <c:axId val="-2119033240"/>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2066765272"/>
        <c:crosses val="autoZero"/>
        <c:crossBetween val="midCat"/>
        <c:majorUnit val="100.0"/>
        <c:minorUnit val="1.0"/>
      </c:valAx>
      <c:valAx>
        <c:axId val="-2066765272"/>
        <c:scaling>
          <c:orientation val="minMax"/>
          <c:max val="2.1"/>
          <c:min val="-1.0"/>
        </c:scaling>
        <c:delete val="1"/>
        <c:axPos val="l"/>
        <c:numFmt formatCode="General" sourceLinked="1"/>
        <c:majorTickMark val="cross"/>
        <c:minorTickMark val="none"/>
        <c:tickLblPos val="nextTo"/>
        <c:crossAx val="-2119033240"/>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0"/>
          <c:order val="0"/>
          <c:tx>
            <c:strRef>
              <c:f>'First Set'!$F$1</c:f>
              <c:strCache>
                <c:ptCount val="1"/>
                <c:pt idx="0">
                  <c:v>c3</c:v>
                </c:pt>
              </c:strCache>
            </c:strRef>
          </c:tx>
          <c:spPr>
            <a:ln w="57150" cap="rnd" cmpd="sng" algn="ctr">
              <a:solidFill>
                <a:srgbClr val="0000FF"/>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Set'!$K$2:$K$64</c:f>
              <c:numCache>
                <c:formatCode>General</c:formatCode>
                <c:ptCount val="63"/>
                <c:pt idx="0">
                  <c:v>0.0</c:v>
                </c:pt>
                <c:pt idx="1">
                  <c:v>0.0</c:v>
                </c:pt>
                <c:pt idx="2">
                  <c:v>0.0</c:v>
                </c:pt>
                <c:pt idx="3">
                  <c:v>0.0</c:v>
                </c:pt>
                <c:pt idx="4">
                  <c:v>0.0</c:v>
                </c:pt>
                <c:pt idx="5">
                  <c:v>0.0</c:v>
                </c:pt>
                <c:pt idx="6">
                  <c:v>0.0</c:v>
                </c:pt>
                <c:pt idx="7">
                  <c:v>0.0</c:v>
                </c:pt>
                <c:pt idx="8">
                  <c:v>-2.22044604925031E-16</c:v>
                </c:pt>
                <c:pt idx="9">
                  <c:v>-4.44089209850067E-16</c:v>
                </c:pt>
                <c:pt idx="10">
                  <c:v>0.0</c:v>
                </c:pt>
                <c:pt idx="11">
                  <c:v>0.0</c:v>
                </c:pt>
                <c:pt idx="12">
                  <c:v>0.0</c:v>
                </c:pt>
                <c:pt idx="13">
                  <c:v>0.00394264934276078</c:v>
                </c:pt>
                <c:pt idx="14">
                  <c:v>0.0157084194356848</c:v>
                </c:pt>
                <c:pt idx="15">
                  <c:v>0.0351117570558745</c:v>
                </c:pt>
                <c:pt idx="16">
                  <c:v>0.0618466599780681</c:v>
                </c:pt>
                <c:pt idx="17">
                  <c:v>0.0954915028125264</c:v>
                </c:pt>
                <c:pt idx="18">
                  <c:v>0.135515686289294</c:v>
                </c:pt>
                <c:pt idx="19">
                  <c:v>0.201288005125655</c:v>
                </c:pt>
                <c:pt idx="20">
                  <c:v>0.302578105323028</c:v>
                </c:pt>
                <c:pt idx="21">
                  <c:v>0.443398359343119</c:v>
                </c:pt>
                <c:pt idx="22">
                  <c:v>0.60760185702999</c:v>
                </c:pt>
                <c:pt idx="23">
                  <c:v>0.787618685414275</c:v>
                </c:pt>
                <c:pt idx="24">
                  <c:v>0.975</c:v>
                </c:pt>
                <c:pt idx="25">
                  <c:v>1.16090375695213</c:v>
                </c:pt>
                <c:pt idx="26">
                  <c:v>1.33660405478236</c:v>
                </c:pt>
                <c:pt idx="27">
                  <c:v>1.493992810898179</c:v>
                </c:pt>
                <c:pt idx="28">
                  <c:v>1.626042985804468</c:v>
                </c:pt>
                <c:pt idx="29">
                  <c:v>1.727204978053814</c:v>
                </c:pt>
                <c:pt idx="30">
                  <c:v>1.793711994874345</c:v>
                </c:pt>
                <c:pt idx="31">
                  <c:v>1.839484313710705</c:v>
                </c:pt>
                <c:pt idx="32">
                  <c:v>1.859508497187474</c:v>
                </c:pt>
                <c:pt idx="33">
                  <c:v>1.842661837209405</c:v>
                </c:pt>
                <c:pt idx="34">
                  <c:v>1.78360023781847</c:v>
                </c:pt>
                <c:pt idx="35">
                  <c:v>1.697181226346851</c:v>
                </c:pt>
                <c:pt idx="36">
                  <c:v>1.589748007950101</c:v>
                </c:pt>
                <c:pt idx="37">
                  <c:v>1.468604740235344</c:v>
                </c:pt>
                <c:pt idx="38">
                  <c:v>1.341548853469765</c:v>
                </c:pt>
                <c:pt idx="39">
                  <c:v>1.216378183074817</c:v>
                </c:pt>
                <c:pt idx="40">
                  <c:v>1.10040392923342</c:v>
                </c:pt>
                <c:pt idx="41">
                  <c:v>1.0</c:v>
                </c:pt>
                <c:pt idx="42">
                  <c:v>0.920216916623158</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ser>
          <c:idx val="1"/>
          <c:order val="1"/>
          <c:tx>
            <c:strRef>
              <c:f>'First Set'!$G$1</c:f>
              <c:strCache>
                <c:ptCount val="1"/>
                <c:pt idx="0">
                  <c:v>c1</c:v>
                </c:pt>
              </c:strCache>
            </c:strRef>
          </c:tx>
          <c:spPr>
            <a:ln w="57150" cap="rnd" cmpd="sng" algn="ctr">
              <a:solidFill>
                <a:srgbClr val="FF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Set'!$G$2:$G$64</c:f>
              <c:numCache>
                <c:formatCode>General</c:formatCode>
                <c:ptCount val="63"/>
                <c:pt idx="0">
                  <c:v>0.0</c:v>
                </c:pt>
                <c:pt idx="1">
                  <c:v>0.0078542097178422</c:v>
                </c:pt>
                <c:pt idx="2">
                  <c:v>0.0309233299890341</c:v>
                </c:pt>
                <c:pt idx="3">
                  <c:v>0.0677578431446471</c:v>
                </c:pt>
                <c:pt idx="4">
                  <c:v>0.116043301255251</c:v>
                </c:pt>
                <c:pt idx="5">
                  <c:v>0.172745751406263</c:v>
                </c:pt>
                <c:pt idx="6">
                  <c:v>0.234302370117672</c:v>
                </c:pt>
                <c:pt idx="7">
                  <c:v>0.296845328646431</c:v>
                </c:pt>
                <c:pt idx="8">
                  <c:v>0.356444822891268</c:v>
                </c:pt>
                <c:pt idx="9">
                  <c:v>0.409355997437172</c:v>
                </c:pt>
                <c:pt idx="10">
                  <c:v>0.452254248593737</c:v>
                </c:pt>
                <c:pt idx="11">
                  <c:v>0.482444121472063</c:v>
                </c:pt>
                <c:pt idx="12">
                  <c:v>0.498028675328619</c:v>
                </c:pt>
                <c:pt idx="13">
                  <c:v>0.498028675328619</c:v>
                </c:pt>
                <c:pt idx="14">
                  <c:v>0.482444121472063</c:v>
                </c:pt>
                <c:pt idx="15">
                  <c:v>0.452254248593737</c:v>
                </c:pt>
                <c:pt idx="16">
                  <c:v>0.409355997437172</c:v>
                </c:pt>
                <c:pt idx="17">
                  <c:v>0.356444822891268</c:v>
                </c:pt>
                <c:pt idx="18">
                  <c:v>0.296845328646431</c:v>
                </c:pt>
                <c:pt idx="19">
                  <c:v>0.234302370117672</c:v>
                </c:pt>
                <c:pt idx="20">
                  <c:v>0.172745751406263</c:v>
                </c:pt>
                <c:pt idx="21">
                  <c:v>0.116043301255251</c:v>
                </c:pt>
                <c:pt idx="22">
                  <c:v>0.0677578431446471</c:v>
                </c:pt>
                <c:pt idx="23">
                  <c:v>0.0309233299890342</c:v>
                </c:pt>
                <c:pt idx="24">
                  <c:v>0.00785420971784226</c:v>
                </c:pt>
                <c:pt idx="25">
                  <c:v>0.0</c:v>
                </c:pt>
              </c:numCache>
            </c:numRef>
          </c:yVal>
          <c:smooth val="0"/>
        </c:ser>
        <c:ser>
          <c:idx val="2"/>
          <c:order val="2"/>
          <c:tx>
            <c:strRef>
              <c:f>'First Set'!$H$1</c:f>
              <c:strCache>
                <c:ptCount val="1"/>
                <c:pt idx="0">
                  <c:v>c2</c:v>
                </c:pt>
              </c:strCache>
            </c:strRef>
          </c:tx>
          <c:spPr>
            <a:ln w="57150" cap="rnd" cmpd="sng" algn="ctr">
              <a:solidFill>
                <a:srgbClr val="008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Set'!$J$2:$J$64</c:f>
              <c:numCache>
                <c:formatCode>General</c:formatCode>
                <c:ptCount val="63"/>
                <c:pt idx="5">
                  <c:v>0.0</c:v>
                </c:pt>
                <c:pt idx="6">
                  <c:v>-0.0157084194356844</c:v>
                </c:pt>
                <c:pt idx="7">
                  <c:v>-0.0618466599780682</c:v>
                </c:pt>
                <c:pt idx="8">
                  <c:v>-0.135515686289294</c:v>
                </c:pt>
                <c:pt idx="9">
                  <c:v>-0.232086602510501</c:v>
                </c:pt>
                <c:pt idx="10">
                  <c:v>-0.345491502812526</c:v>
                </c:pt>
                <c:pt idx="11">
                  <c:v>-0.468604740235343</c:v>
                </c:pt>
                <c:pt idx="12">
                  <c:v>-0.593690657292863</c:v>
                </c:pt>
                <c:pt idx="13">
                  <c:v>-0.712889645782536</c:v>
                </c:pt>
                <c:pt idx="14">
                  <c:v>-0.818711994874345</c:v>
                </c:pt>
                <c:pt idx="15">
                  <c:v>-0.904508497187474</c:v>
                </c:pt>
                <c:pt idx="16">
                  <c:v>-0.955</c:v>
                </c:pt>
                <c:pt idx="17">
                  <c:v>-0.975</c:v>
                </c:pt>
                <c:pt idx="18">
                  <c:v>-0.975</c:v>
                </c:pt>
                <c:pt idx="19">
                  <c:v>-0.975</c:v>
                </c:pt>
                <c:pt idx="20">
                  <c:v>-0.975</c:v>
                </c:pt>
                <c:pt idx="21">
                  <c:v>-0.975</c:v>
                </c:pt>
                <c:pt idx="22">
                  <c:v>-0.975</c:v>
                </c:pt>
                <c:pt idx="23">
                  <c:v>-0.975</c:v>
                </c:pt>
                <c:pt idx="24">
                  <c:v>-0.975</c:v>
                </c:pt>
                <c:pt idx="25">
                  <c:v>-0.975</c:v>
                </c:pt>
                <c:pt idx="26">
                  <c:v>-0.975</c:v>
                </c:pt>
                <c:pt idx="27">
                  <c:v>-0.975</c:v>
                </c:pt>
                <c:pt idx="28">
                  <c:v>-0.975</c:v>
                </c:pt>
                <c:pt idx="29">
                  <c:v>-0.975</c:v>
                </c:pt>
                <c:pt idx="30">
                  <c:v>-0.975</c:v>
                </c:pt>
                <c:pt idx="31">
                  <c:v>-0.975</c:v>
                </c:pt>
                <c:pt idx="32">
                  <c:v>-0.955</c:v>
                </c:pt>
                <c:pt idx="33">
                  <c:v>-0.904508497187474</c:v>
                </c:pt>
                <c:pt idx="34">
                  <c:v>-0.818711994874345</c:v>
                </c:pt>
                <c:pt idx="35">
                  <c:v>-0.712889645782536</c:v>
                </c:pt>
                <c:pt idx="36">
                  <c:v>-0.593690657292862</c:v>
                </c:pt>
                <c:pt idx="37">
                  <c:v>-0.468604740235344</c:v>
                </c:pt>
                <c:pt idx="38">
                  <c:v>-0.345491502812526</c:v>
                </c:pt>
                <c:pt idx="39">
                  <c:v>-0.232086602510502</c:v>
                </c:pt>
                <c:pt idx="40">
                  <c:v>-0.135515686289294</c:v>
                </c:pt>
                <c:pt idx="41">
                  <c:v>-0.0618466599780684</c:v>
                </c:pt>
                <c:pt idx="42">
                  <c:v>-0.0157084194356845</c:v>
                </c:pt>
                <c:pt idx="43">
                  <c:v>0.0</c:v>
                </c:pt>
              </c:numCache>
            </c:numRef>
          </c:yVal>
          <c:smooth val="0"/>
        </c:ser>
        <c:dLbls>
          <c:showLegendKey val="0"/>
          <c:showVal val="0"/>
          <c:showCatName val="0"/>
          <c:showSerName val="0"/>
          <c:showPercent val="0"/>
          <c:showBubbleSize val="0"/>
        </c:dLbls>
        <c:axId val="2109609400"/>
        <c:axId val="2070881640"/>
      </c:scatterChart>
      <c:valAx>
        <c:axId val="2109609400"/>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2070881640"/>
        <c:crosses val="autoZero"/>
        <c:crossBetween val="midCat"/>
        <c:majorUnit val="100.0"/>
        <c:minorUnit val="1.0"/>
      </c:valAx>
      <c:valAx>
        <c:axId val="2070881640"/>
        <c:scaling>
          <c:orientation val="minMax"/>
          <c:max val="2.1"/>
          <c:min val="-1.0"/>
        </c:scaling>
        <c:delete val="1"/>
        <c:axPos val="l"/>
        <c:numFmt formatCode="General" sourceLinked="1"/>
        <c:majorTickMark val="cross"/>
        <c:minorTickMark val="none"/>
        <c:tickLblPos val="nextTo"/>
        <c:crossAx val="2109609400"/>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4"/>
          <c:order val="0"/>
          <c:spPr>
            <a:ln w="57150" cap="rnd" cmpd="sng" algn="ctr">
              <a:solidFill>
                <a:sysClr val="windowText" lastClr="00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Set'!$I$2:$I$64</c:f>
              <c:numCache>
                <c:formatCode>General</c:formatCode>
                <c:ptCount val="63"/>
                <c:pt idx="0">
                  <c:v>0.0</c:v>
                </c:pt>
                <c:pt idx="1">
                  <c:v>0.0078542097178422</c:v>
                </c:pt>
                <c:pt idx="2">
                  <c:v>0.0309233299890341</c:v>
                </c:pt>
                <c:pt idx="3">
                  <c:v>0.0677578431446471</c:v>
                </c:pt>
                <c:pt idx="4">
                  <c:v>0.116043301255251</c:v>
                </c:pt>
                <c:pt idx="5">
                  <c:v>0.172745751406263</c:v>
                </c:pt>
                <c:pt idx="6">
                  <c:v>0.218593950681987</c:v>
                </c:pt>
                <c:pt idx="7">
                  <c:v>0.234998668668363</c:v>
                </c:pt>
                <c:pt idx="8">
                  <c:v>0.220929136601974</c:v>
                </c:pt>
                <c:pt idx="9">
                  <c:v>0.177269394926671</c:v>
                </c:pt>
                <c:pt idx="10">
                  <c:v>0.106762745781211</c:v>
                </c:pt>
                <c:pt idx="11">
                  <c:v>0.0138393812367195</c:v>
                </c:pt>
                <c:pt idx="12">
                  <c:v>-0.0956619819642431</c:v>
                </c:pt>
                <c:pt idx="13">
                  <c:v>-0.210918321111156</c:v>
                </c:pt>
                <c:pt idx="14">
                  <c:v>-0.320559453966597</c:v>
                </c:pt>
                <c:pt idx="15">
                  <c:v>-0.417142491537863</c:v>
                </c:pt>
                <c:pt idx="16">
                  <c:v>-0.483797342584759</c:v>
                </c:pt>
                <c:pt idx="17">
                  <c:v>-0.523063674296206</c:v>
                </c:pt>
                <c:pt idx="18">
                  <c:v>-0.542638985064275</c:v>
                </c:pt>
                <c:pt idx="19">
                  <c:v>-0.539409624756673</c:v>
                </c:pt>
                <c:pt idx="20">
                  <c:v>-0.499676143270709</c:v>
                </c:pt>
                <c:pt idx="21">
                  <c:v>-0.41555833940163</c:v>
                </c:pt>
                <c:pt idx="22">
                  <c:v>-0.299640299825363</c:v>
                </c:pt>
                <c:pt idx="23">
                  <c:v>-0.15645798459669</c:v>
                </c:pt>
                <c:pt idx="24">
                  <c:v>0.00785420971784195</c:v>
                </c:pt>
                <c:pt idx="25">
                  <c:v>0.18590375695213</c:v>
                </c:pt>
                <c:pt idx="26">
                  <c:v>0.36160405478236</c:v>
                </c:pt>
                <c:pt idx="27">
                  <c:v>0.518992810898179</c:v>
                </c:pt>
                <c:pt idx="28">
                  <c:v>0.651042985804468</c:v>
                </c:pt>
                <c:pt idx="29">
                  <c:v>0.752204978053814</c:v>
                </c:pt>
                <c:pt idx="30">
                  <c:v>0.818711994874345</c:v>
                </c:pt>
                <c:pt idx="31">
                  <c:v>0.864484313710706</c:v>
                </c:pt>
                <c:pt idx="32">
                  <c:v>0.904508497187474</c:v>
                </c:pt>
                <c:pt idx="33">
                  <c:v>0.938153340021931</c:v>
                </c:pt>
                <c:pt idx="34">
                  <c:v>0.964888242944126</c:v>
                </c:pt>
                <c:pt idx="35">
                  <c:v>0.984291580564315</c:v>
                </c:pt>
                <c:pt idx="36">
                  <c:v>0.996057350657239</c:v>
                </c:pt>
                <c:pt idx="37">
                  <c:v>1.0</c:v>
                </c:pt>
                <c:pt idx="38">
                  <c:v>0.996057350657239</c:v>
                </c:pt>
                <c:pt idx="39">
                  <c:v>0.984291580564315</c:v>
                </c:pt>
                <c:pt idx="40">
                  <c:v>0.964888242944126</c:v>
                </c:pt>
                <c:pt idx="41">
                  <c:v>0.938153340021932</c:v>
                </c:pt>
                <c:pt idx="42">
                  <c:v>0.904508497187474</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ser>
          <c:idx val="0"/>
          <c:order val="1"/>
          <c:spPr>
            <a:ln w="57150" cap="rnd" cmpd="sng" algn="ctr">
              <a:solidFill>
                <a:srgbClr val="FF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Set'!$N$2:$N$64</c:f>
              <c:numCache>
                <c:formatCode>General</c:formatCode>
                <c:ptCount val="63"/>
                <c:pt idx="0">
                  <c:v>0.0</c:v>
                </c:pt>
                <c:pt idx="1">
                  <c:v>0.0078542097178422</c:v>
                </c:pt>
                <c:pt idx="2">
                  <c:v>0.0309233299890341</c:v>
                </c:pt>
                <c:pt idx="3">
                  <c:v>0.0677578431446471</c:v>
                </c:pt>
                <c:pt idx="4">
                  <c:v>0.116043301255251</c:v>
                </c:pt>
                <c:pt idx="5">
                  <c:v>0.172745751406263</c:v>
                </c:pt>
                <c:pt idx="6">
                  <c:v>0.226448160399829</c:v>
                </c:pt>
                <c:pt idx="7">
                  <c:v>0.265921998657397</c:v>
                </c:pt>
                <c:pt idx="8">
                  <c:v>0.288686979746621</c:v>
                </c:pt>
                <c:pt idx="9">
                  <c:v>0.293312696181921</c:v>
                </c:pt>
                <c:pt idx="10">
                  <c:v>0.279508497187474</c:v>
                </c:pt>
                <c:pt idx="11">
                  <c:v>0.248141751354391</c:v>
                </c:pt>
                <c:pt idx="12">
                  <c:v>0.201183346682188</c:v>
                </c:pt>
                <c:pt idx="13">
                  <c:v>0.145526501780112</c:v>
                </c:pt>
                <c:pt idx="14">
                  <c:v>0.0887965434705751</c:v>
                </c:pt>
                <c:pt idx="15">
                  <c:v>0.0351117570558744</c:v>
                </c:pt>
                <c:pt idx="16">
                  <c:v>-0.00629734258475939</c:v>
                </c:pt>
                <c:pt idx="17">
                  <c:v>-0.0355636742962055</c:v>
                </c:pt>
                <c:pt idx="18">
                  <c:v>-0.0551389850642745</c:v>
                </c:pt>
                <c:pt idx="19">
                  <c:v>-0.0519096247566729</c:v>
                </c:pt>
                <c:pt idx="20">
                  <c:v>-0.012176143270709</c:v>
                </c:pt>
                <c:pt idx="21">
                  <c:v>0.0719416605983699</c:v>
                </c:pt>
                <c:pt idx="22">
                  <c:v>0.187859700174637</c:v>
                </c:pt>
                <c:pt idx="23">
                  <c:v>0.331042015403309</c:v>
                </c:pt>
                <c:pt idx="24">
                  <c:v>0.495354209717842</c:v>
                </c:pt>
                <c:pt idx="25">
                  <c:v>0.67340375695213</c:v>
                </c:pt>
                <c:pt idx="26">
                  <c:v>0.84910405478236</c:v>
                </c:pt>
                <c:pt idx="27">
                  <c:v>1.006492810898179</c:v>
                </c:pt>
                <c:pt idx="28">
                  <c:v>1.138542985804468</c:v>
                </c:pt>
                <c:pt idx="29">
                  <c:v>1.239704978053814</c:v>
                </c:pt>
                <c:pt idx="30">
                  <c:v>1.306211994874345</c:v>
                </c:pt>
                <c:pt idx="31">
                  <c:v>1.351984313710705</c:v>
                </c:pt>
                <c:pt idx="32">
                  <c:v>1.382008497187474</c:v>
                </c:pt>
                <c:pt idx="33">
                  <c:v>1.390407588615668</c:v>
                </c:pt>
                <c:pt idx="34">
                  <c:v>1.374244240381298</c:v>
                </c:pt>
                <c:pt idx="35">
                  <c:v>1.340736403455583</c:v>
                </c:pt>
                <c:pt idx="36">
                  <c:v>1.29290267930367</c:v>
                </c:pt>
                <c:pt idx="37">
                  <c:v>1.234302370117672</c:v>
                </c:pt>
                <c:pt idx="38">
                  <c:v>1.168803102063502</c:v>
                </c:pt>
                <c:pt idx="39">
                  <c:v>1.100334881819566</c:v>
                </c:pt>
                <c:pt idx="40">
                  <c:v>1.032646086088773</c:v>
                </c:pt>
                <c:pt idx="41">
                  <c:v>0.969076670010966</c:v>
                </c:pt>
                <c:pt idx="42">
                  <c:v>0.912362706905316</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dLbls>
          <c:showLegendKey val="0"/>
          <c:showVal val="0"/>
          <c:showCatName val="0"/>
          <c:showSerName val="0"/>
          <c:showPercent val="0"/>
          <c:showBubbleSize val="0"/>
        </c:dLbls>
        <c:axId val="1770500984"/>
        <c:axId val="1770168088"/>
      </c:scatterChart>
      <c:valAx>
        <c:axId val="1770500984"/>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1770168088"/>
        <c:crosses val="autoZero"/>
        <c:crossBetween val="midCat"/>
        <c:majorUnit val="100.0"/>
        <c:minorUnit val="1.0"/>
      </c:valAx>
      <c:valAx>
        <c:axId val="1770168088"/>
        <c:scaling>
          <c:orientation val="minMax"/>
          <c:max val="2.1"/>
          <c:min val="-1.0"/>
        </c:scaling>
        <c:delete val="1"/>
        <c:axPos val="l"/>
        <c:numFmt formatCode="General" sourceLinked="1"/>
        <c:majorTickMark val="cross"/>
        <c:minorTickMark val="none"/>
        <c:tickLblPos val="nextTo"/>
        <c:crossAx val="1770500984"/>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4"/>
          <c:order val="0"/>
          <c:spPr>
            <a:ln w="57150" cap="rnd" cmpd="sng" algn="ctr">
              <a:solidFill>
                <a:sysClr val="windowText" lastClr="00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Set'!$I$2:$I$64</c:f>
              <c:numCache>
                <c:formatCode>General</c:formatCode>
                <c:ptCount val="63"/>
                <c:pt idx="0">
                  <c:v>0.0</c:v>
                </c:pt>
                <c:pt idx="1">
                  <c:v>0.0078542097178422</c:v>
                </c:pt>
                <c:pt idx="2">
                  <c:v>0.0309233299890341</c:v>
                </c:pt>
                <c:pt idx="3">
                  <c:v>0.0677578431446471</c:v>
                </c:pt>
                <c:pt idx="4">
                  <c:v>0.116043301255251</c:v>
                </c:pt>
                <c:pt idx="5">
                  <c:v>0.172745751406263</c:v>
                </c:pt>
                <c:pt idx="6">
                  <c:v>0.218593950681987</c:v>
                </c:pt>
                <c:pt idx="7">
                  <c:v>0.234998668668363</c:v>
                </c:pt>
                <c:pt idx="8">
                  <c:v>0.220929136601974</c:v>
                </c:pt>
                <c:pt idx="9">
                  <c:v>0.177269394926671</c:v>
                </c:pt>
                <c:pt idx="10">
                  <c:v>0.106762745781211</c:v>
                </c:pt>
                <c:pt idx="11">
                  <c:v>0.0138393812367195</c:v>
                </c:pt>
                <c:pt idx="12">
                  <c:v>-0.0956619819642431</c:v>
                </c:pt>
                <c:pt idx="13">
                  <c:v>-0.210918321111156</c:v>
                </c:pt>
                <c:pt idx="14">
                  <c:v>-0.320559453966597</c:v>
                </c:pt>
                <c:pt idx="15">
                  <c:v>-0.417142491537863</c:v>
                </c:pt>
                <c:pt idx="16">
                  <c:v>-0.483797342584759</c:v>
                </c:pt>
                <c:pt idx="17">
                  <c:v>-0.523063674296206</c:v>
                </c:pt>
                <c:pt idx="18">
                  <c:v>-0.542638985064275</c:v>
                </c:pt>
                <c:pt idx="19">
                  <c:v>-0.539409624756673</c:v>
                </c:pt>
                <c:pt idx="20">
                  <c:v>-0.499676143270709</c:v>
                </c:pt>
                <c:pt idx="21">
                  <c:v>-0.41555833940163</c:v>
                </c:pt>
                <c:pt idx="22">
                  <c:v>-0.299640299825363</c:v>
                </c:pt>
                <c:pt idx="23">
                  <c:v>-0.15645798459669</c:v>
                </c:pt>
                <c:pt idx="24">
                  <c:v>0.00785420971784195</c:v>
                </c:pt>
                <c:pt idx="25">
                  <c:v>0.18590375695213</c:v>
                </c:pt>
                <c:pt idx="26">
                  <c:v>0.36160405478236</c:v>
                </c:pt>
                <c:pt idx="27">
                  <c:v>0.518992810898179</c:v>
                </c:pt>
                <c:pt idx="28">
                  <c:v>0.651042985804468</c:v>
                </c:pt>
                <c:pt idx="29">
                  <c:v>0.752204978053814</c:v>
                </c:pt>
                <c:pt idx="30">
                  <c:v>0.818711994874345</c:v>
                </c:pt>
                <c:pt idx="31">
                  <c:v>0.864484313710706</c:v>
                </c:pt>
                <c:pt idx="32">
                  <c:v>0.904508497187474</c:v>
                </c:pt>
                <c:pt idx="33">
                  <c:v>0.938153340021931</c:v>
                </c:pt>
                <c:pt idx="34">
                  <c:v>0.964888242944126</c:v>
                </c:pt>
                <c:pt idx="35">
                  <c:v>0.984291580564315</c:v>
                </c:pt>
                <c:pt idx="36">
                  <c:v>0.996057350657239</c:v>
                </c:pt>
                <c:pt idx="37">
                  <c:v>1.0</c:v>
                </c:pt>
                <c:pt idx="38">
                  <c:v>0.996057350657239</c:v>
                </c:pt>
                <c:pt idx="39">
                  <c:v>0.984291580564315</c:v>
                </c:pt>
                <c:pt idx="40">
                  <c:v>0.964888242944126</c:v>
                </c:pt>
                <c:pt idx="41">
                  <c:v>0.938153340021932</c:v>
                </c:pt>
                <c:pt idx="42">
                  <c:v>0.904508497187474</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ser>
          <c:idx val="0"/>
          <c:order val="1"/>
          <c:spPr>
            <a:ln w="57150" cap="rnd" cmpd="sng" algn="ctr">
              <a:solidFill>
                <a:srgbClr val="FF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Set'!$M$2:$M$64</c:f>
              <c:numCache>
                <c:formatCode>General</c:formatCode>
                <c:ptCount val="63"/>
                <c:pt idx="0">
                  <c:v>0.0</c:v>
                </c:pt>
                <c:pt idx="1">
                  <c:v>0.0157084194356844</c:v>
                </c:pt>
                <c:pt idx="2">
                  <c:v>0.0618466599780681</c:v>
                </c:pt>
                <c:pt idx="3">
                  <c:v>0.135515686289294</c:v>
                </c:pt>
                <c:pt idx="4">
                  <c:v>0.232086602510501</c:v>
                </c:pt>
                <c:pt idx="5">
                  <c:v>0.345491502812526</c:v>
                </c:pt>
                <c:pt idx="6">
                  <c:v>0.452896320799659</c:v>
                </c:pt>
                <c:pt idx="7">
                  <c:v>0.531843997314794</c:v>
                </c:pt>
                <c:pt idx="8">
                  <c:v>0.577373959493242</c:v>
                </c:pt>
                <c:pt idx="9">
                  <c:v>0.586625392363843</c:v>
                </c:pt>
                <c:pt idx="10">
                  <c:v>0.559016994374947</c:v>
                </c:pt>
                <c:pt idx="11">
                  <c:v>0.496283502708782</c:v>
                </c:pt>
                <c:pt idx="12">
                  <c:v>0.402366693364376</c:v>
                </c:pt>
                <c:pt idx="13">
                  <c:v>0.287110354217464</c:v>
                </c:pt>
                <c:pt idx="14">
                  <c:v>0.161884667505465</c:v>
                </c:pt>
                <c:pt idx="15">
                  <c:v>0.0351117570558743</c:v>
                </c:pt>
                <c:pt idx="16">
                  <c:v>-0.0744413451475869</c:v>
                </c:pt>
                <c:pt idx="17">
                  <c:v>-0.166618851404938</c:v>
                </c:pt>
                <c:pt idx="18">
                  <c:v>-0.245793656417843</c:v>
                </c:pt>
                <c:pt idx="19">
                  <c:v>-0.305107254639001</c:v>
                </c:pt>
                <c:pt idx="20">
                  <c:v>-0.326930391864446</c:v>
                </c:pt>
                <c:pt idx="21">
                  <c:v>-0.299515038146379</c:v>
                </c:pt>
                <c:pt idx="22">
                  <c:v>-0.231882456680716</c:v>
                </c:pt>
                <c:pt idx="23">
                  <c:v>-0.125534654607656</c:v>
                </c:pt>
                <c:pt idx="24">
                  <c:v>0.0157084194356842</c:v>
                </c:pt>
                <c:pt idx="25">
                  <c:v>0.18590375695213</c:v>
                </c:pt>
                <c:pt idx="26">
                  <c:v>0.36160405478236</c:v>
                </c:pt>
                <c:pt idx="27">
                  <c:v>0.518992810898179</c:v>
                </c:pt>
                <c:pt idx="28">
                  <c:v>0.651042985804468</c:v>
                </c:pt>
                <c:pt idx="29">
                  <c:v>0.752204978053814</c:v>
                </c:pt>
                <c:pt idx="30">
                  <c:v>0.818711994874345</c:v>
                </c:pt>
                <c:pt idx="31">
                  <c:v>0.864484313710706</c:v>
                </c:pt>
                <c:pt idx="32">
                  <c:v>0.904508497187474</c:v>
                </c:pt>
                <c:pt idx="33">
                  <c:v>0.938153340021931</c:v>
                </c:pt>
                <c:pt idx="34">
                  <c:v>0.964888242944126</c:v>
                </c:pt>
                <c:pt idx="35">
                  <c:v>0.984291580564315</c:v>
                </c:pt>
                <c:pt idx="36">
                  <c:v>0.996057350657239</c:v>
                </c:pt>
                <c:pt idx="37">
                  <c:v>1.0</c:v>
                </c:pt>
                <c:pt idx="38">
                  <c:v>0.996057350657239</c:v>
                </c:pt>
                <c:pt idx="39">
                  <c:v>0.984291580564315</c:v>
                </c:pt>
                <c:pt idx="40">
                  <c:v>0.964888242944126</c:v>
                </c:pt>
                <c:pt idx="41">
                  <c:v>0.938153340021932</c:v>
                </c:pt>
                <c:pt idx="42">
                  <c:v>0.904508497187474</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dLbls>
          <c:showLegendKey val="0"/>
          <c:showVal val="0"/>
          <c:showCatName val="0"/>
          <c:showSerName val="0"/>
          <c:showPercent val="0"/>
          <c:showBubbleSize val="0"/>
        </c:dLbls>
        <c:axId val="1770105912"/>
        <c:axId val="1770895960"/>
      </c:scatterChart>
      <c:valAx>
        <c:axId val="1770105912"/>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1770895960"/>
        <c:crosses val="autoZero"/>
        <c:crossBetween val="midCat"/>
        <c:majorUnit val="100.0"/>
        <c:minorUnit val="1.0"/>
      </c:valAx>
      <c:valAx>
        <c:axId val="1770895960"/>
        <c:scaling>
          <c:orientation val="minMax"/>
          <c:max val="2.1"/>
          <c:min val="-1.0"/>
        </c:scaling>
        <c:delete val="1"/>
        <c:axPos val="l"/>
        <c:numFmt formatCode="General" sourceLinked="1"/>
        <c:majorTickMark val="cross"/>
        <c:minorTickMark val="none"/>
        <c:tickLblPos val="nextTo"/>
        <c:crossAx val="1770105912"/>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4"/>
          <c:order val="0"/>
          <c:spPr>
            <a:ln w="57150" cap="rnd" cmpd="sng" algn="ctr">
              <a:solidFill>
                <a:sysClr val="windowText" lastClr="00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Set'!$I$2:$I$64</c:f>
              <c:numCache>
                <c:formatCode>General</c:formatCode>
                <c:ptCount val="63"/>
                <c:pt idx="0">
                  <c:v>0.0</c:v>
                </c:pt>
                <c:pt idx="1">
                  <c:v>0.0078542097178422</c:v>
                </c:pt>
                <c:pt idx="2">
                  <c:v>0.0309233299890341</c:v>
                </c:pt>
                <c:pt idx="3">
                  <c:v>0.0677578431446471</c:v>
                </c:pt>
                <c:pt idx="4">
                  <c:v>0.116043301255251</c:v>
                </c:pt>
                <c:pt idx="5">
                  <c:v>0.172745751406263</c:v>
                </c:pt>
                <c:pt idx="6">
                  <c:v>0.218593950681987</c:v>
                </c:pt>
                <c:pt idx="7">
                  <c:v>0.234998668668363</c:v>
                </c:pt>
                <c:pt idx="8">
                  <c:v>0.220929136601974</c:v>
                </c:pt>
                <c:pt idx="9">
                  <c:v>0.177269394926671</c:v>
                </c:pt>
                <c:pt idx="10">
                  <c:v>0.106762745781211</c:v>
                </c:pt>
                <c:pt idx="11">
                  <c:v>0.0138393812367195</c:v>
                </c:pt>
                <c:pt idx="12">
                  <c:v>-0.0956619819642431</c:v>
                </c:pt>
                <c:pt idx="13">
                  <c:v>-0.210918321111156</c:v>
                </c:pt>
                <c:pt idx="14">
                  <c:v>-0.320559453966597</c:v>
                </c:pt>
                <c:pt idx="15">
                  <c:v>-0.417142491537863</c:v>
                </c:pt>
                <c:pt idx="16">
                  <c:v>-0.483797342584759</c:v>
                </c:pt>
                <c:pt idx="17">
                  <c:v>-0.523063674296206</c:v>
                </c:pt>
                <c:pt idx="18">
                  <c:v>-0.542638985064275</c:v>
                </c:pt>
                <c:pt idx="19">
                  <c:v>-0.539409624756673</c:v>
                </c:pt>
                <c:pt idx="20">
                  <c:v>-0.499676143270709</c:v>
                </c:pt>
                <c:pt idx="21">
                  <c:v>-0.41555833940163</c:v>
                </c:pt>
                <c:pt idx="22">
                  <c:v>-0.299640299825363</c:v>
                </c:pt>
                <c:pt idx="23">
                  <c:v>-0.15645798459669</c:v>
                </c:pt>
                <c:pt idx="24">
                  <c:v>0.00785420971784195</c:v>
                </c:pt>
                <c:pt idx="25">
                  <c:v>0.18590375695213</c:v>
                </c:pt>
                <c:pt idx="26">
                  <c:v>0.36160405478236</c:v>
                </c:pt>
                <c:pt idx="27">
                  <c:v>0.518992810898179</c:v>
                </c:pt>
                <c:pt idx="28">
                  <c:v>0.651042985804468</c:v>
                </c:pt>
                <c:pt idx="29">
                  <c:v>0.752204978053814</c:v>
                </c:pt>
                <c:pt idx="30">
                  <c:v>0.818711994874345</c:v>
                </c:pt>
                <c:pt idx="31">
                  <c:v>0.864484313710706</c:v>
                </c:pt>
                <c:pt idx="32">
                  <c:v>0.904508497187474</c:v>
                </c:pt>
                <c:pt idx="33">
                  <c:v>0.938153340021931</c:v>
                </c:pt>
                <c:pt idx="34">
                  <c:v>0.964888242944126</c:v>
                </c:pt>
                <c:pt idx="35">
                  <c:v>0.984291580564315</c:v>
                </c:pt>
                <c:pt idx="36">
                  <c:v>0.996057350657239</c:v>
                </c:pt>
                <c:pt idx="37">
                  <c:v>1.0</c:v>
                </c:pt>
                <c:pt idx="38">
                  <c:v>0.996057350657239</c:v>
                </c:pt>
                <c:pt idx="39">
                  <c:v>0.984291580564315</c:v>
                </c:pt>
                <c:pt idx="40">
                  <c:v>0.964888242944126</c:v>
                </c:pt>
                <c:pt idx="41">
                  <c:v>0.938153340021932</c:v>
                </c:pt>
                <c:pt idx="42">
                  <c:v>0.904508497187474</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ser>
          <c:idx val="0"/>
          <c:order val="1"/>
          <c:spPr>
            <a:ln w="57150" cap="rnd" cmpd="sng" algn="ctr">
              <a:solidFill>
                <a:srgbClr val="FF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Set'!$L$2:$L$64</c:f>
              <c:numCache>
                <c:formatCode>General</c:formatCode>
                <c:ptCount val="63"/>
                <c:pt idx="0">
                  <c:v>0.0</c:v>
                </c:pt>
                <c:pt idx="1">
                  <c:v>0.0078542097178422</c:v>
                </c:pt>
                <c:pt idx="2">
                  <c:v>0.0309233299890341</c:v>
                </c:pt>
                <c:pt idx="3">
                  <c:v>0.0677578431446471</c:v>
                </c:pt>
                <c:pt idx="4">
                  <c:v>0.116043301255251</c:v>
                </c:pt>
                <c:pt idx="5">
                  <c:v>0.172745751406263</c:v>
                </c:pt>
                <c:pt idx="6">
                  <c:v>0.218593950681987</c:v>
                </c:pt>
                <c:pt idx="7">
                  <c:v>0.234998668668363</c:v>
                </c:pt>
                <c:pt idx="8">
                  <c:v>0.220929136601974</c:v>
                </c:pt>
                <c:pt idx="9">
                  <c:v>0.177269394926671</c:v>
                </c:pt>
                <c:pt idx="10">
                  <c:v>0.106762745781211</c:v>
                </c:pt>
                <c:pt idx="11">
                  <c:v>0.0138393812367195</c:v>
                </c:pt>
                <c:pt idx="12">
                  <c:v>-0.0956619819642431</c:v>
                </c:pt>
                <c:pt idx="13">
                  <c:v>-0.206975671768395</c:v>
                </c:pt>
                <c:pt idx="14">
                  <c:v>-0.304851034530913</c:v>
                </c:pt>
                <c:pt idx="15">
                  <c:v>-0.382030734481988</c:v>
                </c:pt>
                <c:pt idx="16">
                  <c:v>-0.421950682606691</c:v>
                </c:pt>
                <c:pt idx="17">
                  <c:v>-0.427572171483679</c:v>
                </c:pt>
                <c:pt idx="18">
                  <c:v>-0.40712329877498</c:v>
                </c:pt>
                <c:pt idx="19">
                  <c:v>-0.358121619631018</c:v>
                </c:pt>
                <c:pt idx="20">
                  <c:v>-0.267589540760208</c:v>
                </c:pt>
                <c:pt idx="21">
                  <c:v>-0.128447985184167</c:v>
                </c:pt>
                <c:pt idx="22">
                  <c:v>0.0458512029871634</c:v>
                </c:pt>
                <c:pt idx="23">
                  <c:v>0.249851358110447</c:v>
                </c:pt>
                <c:pt idx="24">
                  <c:v>0.476458949953185</c:v>
                </c:pt>
                <c:pt idx="25">
                  <c:v>0.717299016716786</c:v>
                </c:pt>
                <c:pt idx="26">
                  <c:v>0.955294712075223</c:v>
                </c:pt>
                <c:pt idx="27">
                  <c:v>1.173501308085653</c:v>
                </c:pt>
                <c:pt idx="28">
                  <c:v>1.363932631587004</c:v>
                </c:pt>
                <c:pt idx="29">
                  <c:v>1.520118375543312</c:v>
                </c:pt>
                <c:pt idx="30">
                  <c:v>1.637423989748689</c:v>
                </c:pt>
                <c:pt idx="31">
                  <c:v>1.728968627421411</c:v>
                </c:pt>
                <c:pt idx="32">
                  <c:v>1.809016994374947</c:v>
                </c:pt>
                <c:pt idx="33">
                  <c:v>1.876306680043863</c:v>
                </c:pt>
                <c:pt idx="34">
                  <c:v>1.929776485888251</c:v>
                </c:pt>
                <c:pt idx="35">
                  <c:v>1.968583161128631</c:v>
                </c:pt>
                <c:pt idx="36">
                  <c:v>1.992114701314478</c:v>
                </c:pt>
                <c:pt idx="37">
                  <c:v>2.0</c:v>
                </c:pt>
                <c:pt idx="38">
                  <c:v>1.992114701314478</c:v>
                </c:pt>
                <c:pt idx="39">
                  <c:v>1.968583161128631</c:v>
                </c:pt>
                <c:pt idx="40">
                  <c:v>1.929776485888251</c:v>
                </c:pt>
                <c:pt idx="41">
                  <c:v>1.876306680043864</c:v>
                </c:pt>
                <c:pt idx="42">
                  <c:v>1.809016994374947</c:v>
                </c:pt>
                <c:pt idx="43">
                  <c:v>1.728968627421412</c:v>
                </c:pt>
                <c:pt idx="44">
                  <c:v>1.63742398974869</c:v>
                </c:pt>
                <c:pt idx="45">
                  <c:v>1.535826794978997</c:v>
                </c:pt>
                <c:pt idx="46">
                  <c:v>1.425779291565072</c:v>
                </c:pt>
                <c:pt idx="47">
                  <c:v>1.309016994374948</c:v>
                </c:pt>
                <c:pt idx="48">
                  <c:v>1.187381314585725</c:v>
                </c:pt>
                <c:pt idx="49">
                  <c:v>1.062790519529313</c:v>
                </c:pt>
                <c:pt idx="50">
                  <c:v>0.937209480470687</c:v>
                </c:pt>
                <c:pt idx="51">
                  <c:v>0.812618685414275</c:v>
                </c:pt>
                <c:pt idx="52">
                  <c:v>0.690983005625053</c:v>
                </c:pt>
                <c:pt idx="53">
                  <c:v>0.574220708434928</c:v>
                </c:pt>
                <c:pt idx="54">
                  <c:v>0.464173205021005</c:v>
                </c:pt>
                <c:pt idx="55">
                  <c:v>0.362576010251311</c:v>
                </c:pt>
                <c:pt idx="56">
                  <c:v>0.271031372578588</c:v>
                </c:pt>
                <c:pt idx="57">
                  <c:v>0.190983005625053</c:v>
                </c:pt>
                <c:pt idx="58">
                  <c:v>0.123693319956137</c:v>
                </c:pt>
                <c:pt idx="59">
                  <c:v>0.0702235141117493</c:v>
                </c:pt>
                <c:pt idx="60">
                  <c:v>0.031416838871369</c:v>
                </c:pt>
                <c:pt idx="61">
                  <c:v>0.00788529868552212</c:v>
                </c:pt>
                <c:pt idx="62">
                  <c:v>0.0</c:v>
                </c:pt>
              </c:numCache>
            </c:numRef>
          </c:yVal>
          <c:smooth val="0"/>
        </c:ser>
        <c:dLbls>
          <c:showLegendKey val="0"/>
          <c:showVal val="0"/>
          <c:showCatName val="0"/>
          <c:showSerName val="0"/>
          <c:showPercent val="0"/>
          <c:showBubbleSize val="0"/>
        </c:dLbls>
        <c:axId val="2135420840"/>
        <c:axId val="1770621688"/>
      </c:scatterChart>
      <c:valAx>
        <c:axId val="2135420840"/>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1770621688"/>
        <c:crosses val="autoZero"/>
        <c:crossBetween val="midCat"/>
        <c:majorUnit val="100.0"/>
        <c:minorUnit val="1.0"/>
      </c:valAx>
      <c:valAx>
        <c:axId val="1770621688"/>
        <c:scaling>
          <c:orientation val="minMax"/>
          <c:max val="2.1"/>
          <c:min val="-1.0"/>
        </c:scaling>
        <c:delete val="1"/>
        <c:axPos val="l"/>
        <c:numFmt formatCode="General" sourceLinked="1"/>
        <c:majorTickMark val="cross"/>
        <c:minorTickMark val="none"/>
        <c:tickLblPos val="nextTo"/>
        <c:crossAx val="2135420840"/>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4"/>
          <c:order val="0"/>
          <c:spPr>
            <a:ln w="57150" cap="rnd" cmpd="sng" algn="ctr">
              <a:solidFill>
                <a:sysClr val="windowText" lastClr="00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Set'!$I$2:$I$64</c:f>
              <c:numCache>
                <c:formatCode>General</c:formatCode>
                <c:ptCount val="63"/>
                <c:pt idx="0">
                  <c:v>0.0</c:v>
                </c:pt>
                <c:pt idx="1">
                  <c:v>0.0078542097178422</c:v>
                </c:pt>
                <c:pt idx="2">
                  <c:v>0.0309233299890341</c:v>
                </c:pt>
                <c:pt idx="3">
                  <c:v>0.0677578431446471</c:v>
                </c:pt>
                <c:pt idx="4">
                  <c:v>0.116043301255251</c:v>
                </c:pt>
                <c:pt idx="5">
                  <c:v>0.172745751406263</c:v>
                </c:pt>
                <c:pt idx="6">
                  <c:v>0.218593950681987</c:v>
                </c:pt>
                <c:pt idx="7">
                  <c:v>0.234998668668363</c:v>
                </c:pt>
                <c:pt idx="8">
                  <c:v>0.220929136601974</c:v>
                </c:pt>
                <c:pt idx="9">
                  <c:v>0.177269394926671</c:v>
                </c:pt>
                <c:pt idx="10">
                  <c:v>0.106762745781211</c:v>
                </c:pt>
                <c:pt idx="11">
                  <c:v>0.0138393812367195</c:v>
                </c:pt>
                <c:pt idx="12">
                  <c:v>-0.0956619819642431</c:v>
                </c:pt>
                <c:pt idx="13">
                  <c:v>-0.210918321111156</c:v>
                </c:pt>
                <c:pt idx="14">
                  <c:v>-0.320559453966597</c:v>
                </c:pt>
                <c:pt idx="15">
                  <c:v>-0.417142491537863</c:v>
                </c:pt>
                <c:pt idx="16">
                  <c:v>-0.483797342584759</c:v>
                </c:pt>
                <c:pt idx="17">
                  <c:v>-0.523063674296206</c:v>
                </c:pt>
                <c:pt idx="18">
                  <c:v>-0.542638985064275</c:v>
                </c:pt>
                <c:pt idx="19">
                  <c:v>-0.539409624756673</c:v>
                </c:pt>
                <c:pt idx="20">
                  <c:v>-0.499676143270709</c:v>
                </c:pt>
                <c:pt idx="21">
                  <c:v>-0.41555833940163</c:v>
                </c:pt>
                <c:pt idx="22">
                  <c:v>-0.299640299825363</c:v>
                </c:pt>
                <c:pt idx="23">
                  <c:v>-0.15645798459669</c:v>
                </c:pt>
                <c:pt idx="24">
                  <c:v>0.00785420971784195</c:v>
                </c:pt>
                <c:pt idx="25">
                  <c:v>0.18590375695213</c:v>
                </c:pt>
                <c:pt idx="26">
                  <c:v>0.36160405478236</c:v>
                </c:pt>
                <c:pt idx="27">
                  <c:v>0.518992810898179</c:v>
                </c:pt>
                <c:pt idx="28">
                  <c:v>0.651042985804468</c:v>
                </c:pt>
                <c:pt idx="29">
                  <c:v>0.752204978053814</c:v>
                </c:pt>
                <c:pt idx="30">
                  <c:v>0.818711994874345</c:v>
                </c:pt>
                <c:pt idx="31">
                  <c:v>0.864484313710706</c:v>
                </c:pt>
                <c:pt idx="32">
                  <c:v>0.904508497187474</c:v>
                </c:pt>
                <c:pt idx="33">
                  <c:v>0.938153340021931</c:v>
                </c:pt>
                <c:pt idx="34">
                  <c:v>0.964888242944126</c:v>
                </c:pt>
                <c:pt idx="35">
                  <c:v>0.984291580564315</c:v>
                </c:pt>
                <c:pt idx="36">
                  <c:v>0.996057350657239</c:v>
                </c:pt>
                <c:pt idx="37">
                  <c:v>1.0</c:v>
                </c:pt>
                <c:pt idx="38">
                  <c:v>0.996057350657239</c:v>
                </c:pt>
                <c:pt idx="39">
                  <c:v>0.984291580564315</c:v>
                </c:pt>
                <c:pt idx="40">
                  <c:v>0.964888242944126</c:v>
                </c:pt>
                <c:pt idx="41">
                  <c:v>0.938153340021932</c:v>
                </c:pt>
                <c:pt idx="42">
                  <c:v>0.904508497187474</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ser>
          <c:idx val="0"/>
          <c:order val="1"/>
          <c:spPr>
            <a:ln w="57150" cap="rnd" cmpd="sng" algn="ctr">
              <a:solidFill>
                <a:srgbClr val="FF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Set'!$N$2:$N$64</c:f>
              <c:numCache>
                <c:formatCode>General</c:formatCode>
                <c:ptCount val="63"/>
                <c:pt idx="0">
                  <c:v>0.0</c:v>
                </c:pt>
                <c:pt idx="1">
                  <c:v>0.0078542097178422</c:v>
                </c:pt>
                <c:pt idx="2">
                  <c:v>0.0309233299890341</c:v>
                </c:pt>
                <c:pt idx="3">
                  <c:v>0.0677578431446471</c:v>
                </c:pt>
                <c:pt idx="4">
                  <c:v>0.116043301255251</c:v>
                </c:pt>
                <c:pt idx="5">
                  <c:v>0.172745751406263</c:v>
                </c:pt>
                <c:pt idx="6">
                  <c:v>0.226448160399829</c:v>
                </c:pt>
                <c:pt idx="7">
                  <c:v>0.265921998657397</c:v>
                </c:pt>
                <c:pt idx="8">
                  <c:v>0.288686979746621</c:v>
                </c:pt>
                <c:pt idx="9">
                  <c:v>0.293312696181921</c:v>
                </c:pt>
                <c:pt idx="10">
                  <c:v>0.279508497187474</c:v>
                </c:pt>
                <c:pt idx="11">
                  <c:v>0.248141751354391</c:v>
                </c:pt>
                <c:pt idx="12">
                  <c:v>0.201183346682188</c:v>
                </c:pt>
                <c:pt idx="13">
                  <c:v>0.145526501780112</c:v>
                </c:pt>
                <c:pt idx="14">
                  <c:v>0.0887965434705751</c:v>
                </c:pt>
                <c:pt idx="15">
                  <c:v>0.0351117570558744</c:v>
                </c:pt>
                <c:pt idx="16">
                  <c:v>-0.00629734258475939</c:v>
                </c:pt>
                <c:pt idx="17">
                  <c:v>-0.0355636742962055</c:v>
                </c:pt>
                <c:pt idx="18">
                  <c:v>-0.0551389850642745</c:v>
                </c:pt>
                <c:pt idx="19">
                  <c:v>-0.0519096247566729</c:v>
                </c:pt>
                <c:pt idx="20">
                  <c:v>-0.012176143270709</c:v>
                </c:pt>
                <c:pt idx="21">
                  <c:v>0.0719416605983699</c:v>
                </c:pt>
                <c:pt idx="22">
                  <c:v>0.187859700174637</c:v>
                </c:pt>
                <c:pt idx="23">
                  <c:v>0.331042015403309</c:v>
                </c:pt>
                <c:pt idx="24">
                  <c:v>0.495354209717842</c:v>
                </c:pt>
                <c:pt idx="25">
                  <c:v>0.67340375695213</c:v>
                </c:pt>
                <c:pt idx="26">
                  <c:v>0.84910405478236</c:v>
                </c:pt>
                <c:pt idx="27">
                  <c:v>1.006492810898179</c:v>
                </c:pt>
                <c:pt idx="28">
                  <c:v>1.138542985804468</c:v>
                </c:pt>
                <c:pt idx="29">
                  <c:v>1.239704978053814</c:v>
                </c:pt>
                <c:pt idx="30">
                  <c:v>1.306211994874345</c:v>
                </c:pt>
                <c:pt idx="31">
                  <c:v>1.351984313710705</c:v>
                </c:pt>
                <c:pt idx="32">
                  <c:v>1.382008497187474</c:v>
                </c:pt>
                <c:pt idx="33">
                  <c:v>1.390407588615668</c:v>
                </c:pt>
                <c:pt idx="34">
                  <c:v>1.374244240381298</c:v>
                </c:pt>
                <c:pt idx="35">
                  <c:v>1.340736403455583</c:v>
                </c:pt>
                <c:pt idx="36">
                  <c:v>1.29290267930367</c:v>
                </c:pt>
                <c:pt idx="37">
                  <c:v>1.234302370117672</c:v>
                </c:pt>
                <c:pt idx="38">
                  <c:v>1.168803102063502</c:v>
                </c:pt>
                <c:pt idx="39">
                  <c:v>1.100334881819566</c:v>
                </c:pt>
                <c:pt idx="40">
                  <c:v>1.032646086088773</c:v>
                </c:pt>
                <c:pt idx="41">
                  <c:v>0.969076670010966</c:v>
                </c:pt>
                <c:pt idx="42">
                  <c:v>0.912362706905316</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dLbls>
          <c:showLegendKey val="0"/>
          <c:showVal val="0"/>
          <c:showCatName val="0"/>
          <c:showSerName val="0"/>
          <c:showPercent val="0"/>
          <c:showBubbleSize val="0"/>
        </c:dLbls>
        <c:axId val="1770432648"/>
        <c:axId val="1770948936"/>
      </c:scatterChart>
      <c:valAx>
        <c:axId val="1770432648"/>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1770948936"/>
        <c:crosses val="autoZero"/>
        <c:crossBetween val="midCat"/>
        <c:majorUnit val="100.0"/>
        <c:minorUnit val="1.0"/>
      </c:valAx>
      <c:valAx>
        <c:axId val="1770948936"/>
        <c:scaling>
          <c:orientation val="minMax"/>
          <c:max val="2.1"/>
          <c:min val="-1.0"/>
        </c:scaling>
        <c:delete val="1"/>
        <c:axPos val="l"/>
        <c:numFmt formatCode="General" sourceLinked="1"/>
        <c:majorTickMark val="cross"/>
        <c:minorTickMark val="none"/>
        <c:tickLblPos val="nextTo"/>
        <c:crossAx val="1770432648"/>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2">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4"/>
          <c:order val="0"/>
          <c:spPr>
            <a:ln w="57150" cap="rnd" cmpd="sng" algn="ctr">
              <a:solidFill>
                <a:sysClr val="windowText" lastClr="00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Set'!$I$2:$I$64</c:f>
              <c:numCache>
                <c:formatCode>General</c:formatCode>
                <c:ptCount val="63"/>
                <c:pt idx="0">
                  <c:v>0.0</c:v>
                </c:pt>
                <c:pt idx="1">
                  <c:v>0.0078542097178422</c:v>
                </c:pt>
                <c:pt idx="2">
                  <c:v>0.0309233299890341</c:v>
                </c:pt>
                <c:pt idx="3">
                  <c:v>0.0677578431446471</c:v>
                </c:pt>
                <c:pt idx="4">
                  <c:v>0.116043301255251</c:v>
                </c:pt>
                <c:pt idx="5">
                  <c:v>0.172745751406263</c:v>
                </c:pt>
                <c:pt idx="6">
                  <c:v>0.218593950681987</c:v>
                </c:pt>
                <c:pt idx="7">
                  <c:v>0.234998668668363</c:v>
                </c:pt>
                <c:pt idx="8">
                  <c:v>0.220929136601974</c:v>
                </c:pt>
                <c:pt idx="9">
                  <c:v>0.177269394926671</c:v>
                </c:pt>
                <c:pt idx="10">
                  <c:v>0.106762745781211</c:v>
                </c:pt>
                <c:pt idx="11">
                  <c:v>0.0138393812367195</c:v>
                </c:pt>
                <c:pt idx="12">
                  <c:v>-0.0956619819642431</c:v>
                </c:pt>
                <c:pt idx="13">
                  <c:v>-0.210918321111156</c:v>
                </c:pt>
                <c:pt idx="14">
                  <c:v>-0.320559453966597</c:v>
                </c:pt>
                <c:pt idx="15">
                  <c:v>-0.417142491537863</c:v>
                </c:pt>
                <c:pt idx="16">
                  <c:v>-0.483797342584759</c:v>
                </c:pt>
                <c:pt idx="17">
                  <c:v>-0.523063674296206</c:v>
                </c:pt>
                <c:pt idx="18">
                  <c:v>-0.542638985064275</c:v>
                </c:pt>
                <c:pt idx="19">
                  <c:v>-0.539409624756673</c:v>
                </c:pt>
                <c:pt idx="20">
                  <c:v>-0.499676143270709</c:v>
                </c:pt>
                <c:pt idx="21">
                  <c:v>-0.41555833940163</c:v>
                </c:pt>
                <c:pt idx="22">
                  <c:v>-0.299640299825363</c:v>
                </c:pt>
                <c:pt idx="23">
                  <c:v>-0.15645798459669</c:v>
                </c:pt>
                <c:pt idx="24">
                  <c:v>0.00785420971784195</c:v>
                </c:pt>
                <c:pt idx="25">
                  <c:v>0.18590375695213</c:v>
                </c:pt>
                <c:pt idx="26">
                  <c:v>0.36160405478236</c:v>
                </c:pt>
                <c:pt idx="27">
                  <c:v>0.518992810898179</c:v>
                </c:pt>
                <c:pt idx="28">
                  <c:v>0.651042985804468</c:v>
                </c:pt>
                <c:pt idx="29">
                  <c:v>0.752204978053814</c:v>
                </c:pt>
                <c:pt idx="30">
                  <c:v>0.818711994874345</c:v>
                </c:pt>
                <c:pt idx="31">
                  <c:v>0.864484313710706</c:v>
                </c:pt>
                <c:pt idx="32">
                  <c:v>0.904508497187474</c:v>
                </c:pt>
                <c:pt idx="33">
                  <c:v>0.938153340021931</c:v>
                </c:pt>
                <c:pt idx="34">
                  <c:v>0.964888242944126</c:v>
                </c:pt>
                <c:pt idx="35">
                  <c:v>0.984291580564315</c:v>
                </c:pt>
                <c:pt idx="36">
                  <c:v>0.996057350657239</c:v>
                </c:pt>
                <c:pt idx="37">
                  <c:v>1.0</c:v>
                </c:pt>
                <c:pt idx="38">
                  <c:v>0.996057350657239</c:v>
                </c:pt>
                <c:pt idx="39">
                  <c:v>0.984291580564315</c:v>
                </c:pt>
                <c:pt idx="40">
                  <c:v>0.964888242944126</c:v>
                </c:pt>
                <c:pt idx="41">
                  <c:v>0.938153340021932</c:v>
                </c:pt>
                <c:pt idx="42">
                  <c:v>0.904508497187474</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ser>
          <c:idx val="0"/>
          <c:order val="1"/>
          <c:spPr>
            <a:ln w="57150" cap="rnd" cmpd="sng" algn="ctr">
              <a:solidFill>
                <a:srgbClr val="FF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Set'!$M$2:$M$64</c:f>
              <c:numCache>
                <c:formatCode>General</c:formatCode>
                <c:ptCount val="63"/>
                <c:pt idx="0">
                  <c:v>0.0</c:v>
                </c:pt>
                <c:pt idx="1">
                  <c:v>0.0157084194356844</c:v>
                </c:pt>
                <c:pt idx="2">
                  <c:v>0.0618466599780681</c:v>
                </c:pt>
                <c:pt idx="3">
                  <c:v>0.135515686289294</c:v>
                </c:pt>
                <c:pt idx="4">
                  <c:v>0.232086602510501</c:v>
                </c:pt>
                <c:pt idx="5">
                  <c:v>0.345491502812526</c:v>
                </c:pt>
                <c:pt idx="6">
                  <c:v>0.452896320799659</c:v>
                </c:pt>
                <c:pt idx="7">
                  <c:v>0.531843997314794</c:v>
                </c:pt>
                <c:pt idx="8">
                  <c:v>0.577373959493242</c:v>
                </c:pt>
                <c:pt idx="9">
                  <c:v>0.586625392363843</c:v>
                </c:pt>
                <c:pt idx="10">
                  <c:v>0.559016994374947</c:v>
                </c:pt>
                <c:pt idx="11">
                  <c:v>0.496283502708782</c:v>
                </c:pt>
                <c:pt idx="12">
                  <c:v>0.402366693364376</c:v>
                </c:pt>
                <c:pt idx="13">
                  <c:v>0.287110354217464</c:v>
                </c:pt>
                <c:pt idx="14">
                  <c:v>0.161884667505465</c:v>
                </c:pt>
                <c:pt idx="15">
                  <c:v>0.0351117570558743</c:v>
                </c:pt>
                <c:pt idx="16">
                  <c:v>-0.0744413451475869</c:v>
                </c:pt>
                <c:pt idx="17">
                  <c:v>-0.166618851404938</c:v>
                </c:pt>
                <c:pt idx="18">
                  <c:v>-0.245793656417843</c:v>
                </c:pt>
                <c:pt idx="19">
                  <c:v>-0.305107254639001</c:v>
                </c:pt>
                <c:pt idx="20">
                  <c:v>-0.326930391864446</c:v>
                </c:pt>
                <c:pt idx="21">
                  <c:v>-0.299515038146379</c:v>
                </c:pt>
                <c:pt idx="22">
                  <c:v>-0.231882456680716</c:v>
                </c:pt>
                <c:pt idx="23">
                  <c:v>-0.125534654607656</c:v>
                </c:pt>
                <c:pt idx="24">
                  <c:v>0.0157084194356842</c:v>
                </c:pt>
                <c:pt idx="25">
                  <c:v>0.18590375695213</c:v>
                </c:pt>
                <c:pt idx="26">
                  <c:v>0.36160405478236</c:v>
                </c:pt>
                <c:pt idx="27">
                  <c:v>0.518992810898179</c:v>
                </c:pt>
                <c:pt idx="28">
                  <c:v>0.651042985804468</c:v>
                </c:pt>
                <c:pt idx="29">
                  <c:v>0.752204978053814</c:v>
                </c:pt>
                <c:pt idx="30">
                  <c:v>0.818711994874345</c:v>
                </c:pt>
                <c:pt idx="31">
                  <c:v>0.864484313710706</c:v>
                </c:pt>
                <c:pt idx="32">
                  <c:v>0.904508497187474</c:v>
                </c:pt>
                <c:pt idx="33">
                  <c:v>0.938153340021931</c:v>
                </c:pt>
                <c:pt idx="34">
                  <c:v>0.964888242944126</c:v>
                </c:pt>
                <c:pt idx="35">
                  <c:v>0.984291580564315</c:v>
                </c:pt>
                <c:pt idx="36">
                  <c:v>0.996057350657239</c:v>
                </c:pt>
                <c:pt idx="37">
                  <c:v>1.0</c:v>
                </c:pt>
                <c:pt idx="38">
                  <c:v>0.996057350657239</c:v>
                </c:pt>
                <c:pt idx="39">
                  <c:v>0.984291580564315</c:v>
                </c:pt>
                <c:pt idx="40">
                  <c:v>0.964888242944126</c:v>
                </c:pt>
                <c:pt idx="41">
                  <c:v>0.938153340021932</c:v>
                </c:pt>
                <c:pt idx="42">
                  <c:v>0.904508497187474</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dLbls>
          <c:showLegendKey val="0"/>
          <c:showVal val="0"/>
          <c:showCatName val="0"/>
          <c:showSerName val="0"/>
          <c:showPercent val="0"/>
          <c:showBubbleSize val="0"/>
        </c:dLbls>
        <c:axId val="1770288248"/>
        <c:axId val="1770230792"/>
      </c:scatterChart>
      <c:valAx>
        <c:axId val="1770288248"/>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1770230792"/>
        <c:crosses val="autoZero"/>
        <c:crossBetween val="midCat"/>
        <c:majorUnit val="100.0"/>
        <c:minorUnit val="1.0"/>
      </c:valAx>
      <c:valAx>
        <c:axId val="1770230792"/>
        <c:scaling>
          <c:orientation val="minMax"/>
          <c:max val="2.1"/>
          <c:min val="-1.0"/>
        </c:scaling>
        <c:delete val="1"/>
        <c:axPos val="l"/>
        <c:numFmt formatCode="General" sourceLinked="1"/>
        <c:majorTickMark val="cross"/>
        <c:minorTickMark val="none"/>
        <c:tickLblPos val="nextTo"/>
        <c:crossAx val="1770288248"/>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2">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4"/>
          <c:order val="0"/>
          <c:spPr>
            <a:ln w="57150" cap="rnd" cmpd="sng" algn="ctr">
              <a:solidFill>
                <a:sysClr val="windowText" lastClr="00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Set'!$I$2:$I$64</c:f>
              <c:numCache>
                <c:formatCode>General</c:formatCode>
                <c:ptCount val="63"/>
                <c:pt idx="0">
                  <c:v>0.0</c:v>
                </c:pt>
                <c:pt idx="1">
                  <c:v>0.0078542097178422</c:v>
                </c:pt>
                <c:pt idx="2">
                  <c:v>0.0309233299890341</c:v>
                </c:pt>
                <c:pt idx="3">
                  <c:v>0.0677578431446471</c:v>
                </c:pt>
                <c:pt idx="4">
                  <c:v>0.116043301255251</c:v>
                </c:pt>
                <c:pt idx="5">
                  <c:v>0.172745751406263</c:v>
                </c:pt>
                <c:pt idx="6">
                  <c:v>0.218593950681987</c:v>
                </c:pt>
                <c:pt idx="7">
                  <c:v>0.234998668668363</c:v>
                </c:pt>
                <c:pt idx="8">
                  <c:v>0.220929136601974</c:v>
                </c:pt>
                <c:pt idx="9">
                  <c:v>0.177269394926671</c:v>
                </c:pt>
                <c:pt idx="10">
                  <c:v>0.106762745781211</c:v>
                </c:pt>
                <c:pt idx="11">
                  <c:v>0.0138393812367195</c:v>
                </c:pt>
                <c:pt idx="12">
                  <c:v>-0.0956619819642431</c:v>
                </c:pt>
                <c:pt idx="13">
                  <c:v>-0.210918321111156</c:v>
                </c:pt>
                <c:pt idx="14">
                  <c:v>-0.320559453966597</c:v>
                </c:pt>
                <c:pt idx="15">
                  <c:v>-0.417142491537863</c:v>
                </c:pt>
                <c:pt idx="16">
                  <c:v>-0.483797342584759</c:v>
                </c:pt>
                <c:pt idx="17">
                  <c:v>-0.523063674296206</c:v>
                </c:pt>
                <c:pt idx="18">
                  <c:v>-0.542638985064275</c:v>
                </c:pt>
                <c:pt idx="19">
                  <c:v>-0.539409624756673</c:v>
                </c:pt>
                <c:pt idx="20">
                  <c:v>-0.499676143270709</c:v>
                </c:pt>
                <c:pt idx="21">
                  <c:v>-0.41555833940163</c:v>
                </c:pt>
                <c:pt idx="22">
                  <c:v>-0.299640299825363</c:v>
                </c:pt>
                <c:pt idx="23">
                  <c:v>-0.15645798459669</c:v>
                </c:pt>
                <c:pt idx="24">
                  <c:v>0.00785420971784195</c:v>
                </c:pt>
                <c:pt idx="25">
                  <c:v>0.18590375695213</c:v>
                </c:pt>
                <c:pt idx="26">
                  <c:v>0.36160405478236</c:v>
                </c:pt>
                <c:pt idx="27">
                  <c:v>0.518992810898179</c:v>
                </c:pt>
                <c:pt idx="28">
                  <c:v>0.651042985804468</c:v>
                </c:pt>
                <c:pt idx="29">
                  <c:v>0.752204978053814</c:v>
                </c:pt>
                <c:pt idx="30">
                  <c:v>0.818711994874345</c:v>
                </c:pt>
                <c:pt idx="31">
                  <c:v>0.864484313710706</c:v>
                </c:pt>
                <c:pt idx="32">
                  <c:v>0.904508497187474</c:v>
                </c:pt>
                <c:pt idx="33">
                  <c:v>0.938153340021931</c:v>
                </c:pt>
                <c:pt idx="34">
                  <c:v>0.964888242944126</c:v>
                </c:pt>
                <c:pt idx="35">
                  <c:v>0.984291580564315</c:v>
                </c:pt>
                <c:pt idx="36">
                  <c:v>0.996057350657239</c:v>
                </c:pt>
                <c:pt idx="37">
                  <c:v>1.0</c:v>
                </c:pt>
                <c:pt idx="38">
                  <c:v>0.996057350657239</c:v>
                </c:pt>
                <c:pt idx="39">
                  <c:v>0.984291580564315</c:v>
                </c:pt>
                <c:pt idx="40">
                  <c:v>0.964888242944126</c:v>
                </c:pt>
                <c:pt idx="41">
                  <c:v>0.938153340021932</c:v>
                </c:pt>
                <c:pt idx="42">
                  <c:v>0.904508497187474</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ser>
          <c:idx val="0"/>
          <c:order val="1"/>
          <c:spPr>
            <a:ln w="57150" cap="rnd" cmpd="sng" algn="ctr">
              <a:solidFill>
                <a:srgbClr val="FF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Set'!$L$2:$L$64</c:f>
              <c:numCache>
                <c:formatCode>General</c:formatCode>
                <c:ptCount val="63"/>
                <c:pt idx="0">
                  <c:v>0.0</c:v>
                </c:pt>
                <c:pt idx="1">
                  <c:v>0.0078542097178422</c:v>
                </c:pt>
                <c:pt idx="2">
                  <c:v>0.0309233299890341</c:v>
                </c:pt>
                <c:pt idx="3">
                  <c:v>0.0677578431446471</c:v>
                </c:pt>
                <c:pt idx="4">
                  <c:v>0.116043301255251</c:v>
                </c:pt>
                <c:pt idx="5">
                  <c:v>0.172745751406263</c:v>
                </c:pt>
                <c:pt idx="6">
                  <c:v>0.218593950681987</c:v>
                </c:pt>
                <c:pt idx="7">
                  <c:v>0.234998668668363</c:v>
                </c:pt>
                <c:pt idx="8">
                  <c:v>0.220929136601974</c:v>
                </c:pt>
                <c:pt idx="9">
                  <c:v>0.177269394926671</c:v>
                </c:pt>
                <c:pt idx="10">
                  <c:v>0.106762745781211</c:v>
                </c:pt>
                <c:pt idx="11">
                  <c:v>0.0138393812367195</c:v>
                </c:pt>
                <c:pt idx="12">
                  <c:v>-0.0956619819642431</c:v>
                </c:pt>
                <c:pt idx="13">
                  <c:v>-0.206975671768395</c:v>
                </c:pt>
                <c:pt idx="14">
                  <c:v>-0.304851034530913</c:v>
                </c:pt>
                <c:pt idx="15">
                  <c:v>-0.382030734481988</c:v>
                </c:pt>
                <c:pt idx="16">
                  <c:v>-0.421950682606691</c:v>
                </c:pt>
                <c:pt idx="17">
                  <c:v>-0.427572171483679</c:v>
                </c:pt>
                <c:pt idx="18">
                  <c:v>-0.40712329877498</c:v>
                </c:pt>
                <c:pt idx="19">
                  <c:v>-0.358121619631018</c:v>
                </c:pt>
                <c:pt idx="20">
                  <c:v>-0.267589540760208</c:v>
                </c:pt>
                <c:pt idx="21">
                  <c:v>-0.128447985184167</c:v>
                </c:pt>
                <c:pt idx="22">
                  <c:v>0.0458512029871634</c:v>
                </c:pt>
                <c:pt idx="23">
                  <c:v>0.249851358110447</c:v>
                </c:pt>
                <c:pt idx="24">
                  <c:v>0.476458949953185</c:v>
                </c:pt>
                <c:pt idx="25">
                  <c:v>0.717299016716786</c:v>
                </c:pt>
                <c:pt idx="26">
                  <c:v>0.955294712075223</c:v>
                </c:pt>
                <c:pt idx="27">
                  <c:v>1.173501308085653</c:v>
                </c:pt>
                <c:pt idx="28">
                  <c:v>1.363932631587004</c:v>
                </c:pt>
                <c:pt idx="29">
                  <c:v>1.520118375543312</c:v>
                </c:pt>
                <c:pt idx="30">
                  <c:v>1.637423989748689</c:v>
                </c:pt>
                <c:pt idx="31">
                  <c:v>1.728968627421411</c:v>
                </c:pt>
                <c:pt idx="32">
                  <c:v>1.809016994374947</c:v>
                </c:pt>
                <c:pt idx="33">
                  <c:v>1.876306680043863</c:v>
                </c:pt>
                <c:pt idx="34">
                  <c:v>1.929776485888251</c:v>
                </c:pt>
                <c:pt idx="35">
                  <c:v>1.968583161128631</c:v>
                </c:pt>
                <c:pt idx="36">
                  <c:v>1.992114701314478</c:v>
                </c:pt>
                <c:pt idx="37">
                  <c:v>2.0</c:v>
                </c:pt>
                <c:pt idx="38">
                  <c:v>1.992114701314478</c:v>
                </c:pt>
                <c:pt idx="39">
                  <c:v>1.968583161128631</c:v>
                </c:pt>
                <c:pt idx="40">
                  <c:v>1.929776485888251</c:v>
                </c:pt>
                <c:pt idx="41">
                  <c:v>1.876306680043864</c:v>
                </c:pt>
                <c:pt idx="42">
                  <c:v>1.809016994374947</c:v>
                </c:pt>
                <c:pt idx="43">
                  <c:v>1.728968627421412</c:v>
                </c:pt>
                <c:pt idx="44">
                  <c:v>1.63742398974869</c:v>
                </c:pt>
                <c:pt idx="45">
                  <c:v>1.535826794978997</c:v>
                </c:pt>
                <c:pt idx="46">
                  <c:v>1.425779291565072</c:v>
                </c:pt>
                <c:pt idx="47">
                  <c:v>1.309016994374948</c:v>
                </c:pt>
                <c:pt idx="48">
                  <c:v>1.187381314585725</c:v>
                </c:pt>
                <c:pt idx="49">
                  <c:v>1.062790519529313</c:v>
                </c:pt>
                <c:pt idx="50">
                  <c:v>0.937209480470687</c:v>
                </c:pt>
                <c:pt idx="51">
                  <c:v>0.812618685414275</c:v>
                </c:pt>
                <c:pt idx="52">
                  <c:v>0.690983005625053</c:v>
                </c:pt>
                <c:pt idx="53">
                  <c:v>0.574220708434928</c:v>
                </c:pt>
                <c:pt idx="54">
                  <c:v>0.464173205021005</c:v>
                </c:pt>
                <c:pt idx="55">
                  <c:v>0.362576010251311</c:v>
                </c:pt>
                <c:pt idx="56">
                  <c:v>0.271031372578588</c:v>
                </c:pt>
                <c:pt idx="57">
                  <c:v>0.190983005625053</c:v>
                </c:pt>
                <c:pt idx="58">
                  <c:v>0.123693319956137</c:v>
                </c:pt>
                <c:pt idx="59">
                  <c:v>0.0702235141117493</c:v>
                </c:pt>
                <c:pt idx="60">
                  <c:v>0.031416838871369</c:v>
                </c:pt>
                <c:pt idx="61">
                  <c:v>0.00788529868552212</c:v>
                </c:pt>
                <c:pt idx="62">
                  <c:v>0.0</c:v>
                </c:pt>
              </c:numCache>
            </c:numRef>
          </c:yVal>
          <c:smooth val="0"/>
        </c:ser>
        <c:dLbls>
          <c:showLegendKey val="0"/>
          <c:showVal val="0"/>
          <c:showCatName val="0"/>
          <c:showSerName val="0"/>
          <c:showPercent val="0"/>
          <c:showBubbleSize val="0"/>
        </c:dLbls>
        <c:axId val="1770014392"/>
        <c:axId val="1770017368"/>
      </c:scatterChart>
      <c:valAx>
        <c:axId val="1770014392"/>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1770017368"/>
        <c:crosses val="autoZero"/>
        <c:crossBetween val="midCat"/>
        <c:majorUnit val="100.0"/>
        <c:minorUnit val="1.0"/>
      </c:valAx>
      <c:valAx>
        <c:axId val="1770017368"/>
        <c:scaling>
          <c:orientation val="minMax"/>
          <c:max val="2.1"/>
          <c:min val="-1.0"/>
        </c:scaling>
        <c:delete val="1"/>
        <c:axPos val="l"/>
        <c:numFmt formatCode="General" sourceLinked="1"/>
        <c:majorTickMark val="cross"/>
        <c:minorTickMark val="none"/>
        <c:tickLblPos val="nextTo"/>
        <c:crossAx val="1770014392"/>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706036745406824"/>
          <c:y val="0.12257217847769"/>
          <c:w val="0.893662316394899"/>
          <c:h val="0.872549715767428"/>
        </c:manualLayout>
      </c:layout>
      <c:lineChart>
        <c:grouping val="standard"/>
        <c:varyColors val="0"/>
        <c:ser>
          <c:idx val="3"/>
          <c:order val="0"/>
          <c:tx>
            <c:strRef>
              <c:f>'ICA Mixing'!$G$1</c:f>
              <c:strCache>
                <c:ptCount val="1"/>
                <c:pt idx="0">
                  <c:v>c3</c:v>
                </c:pt>
              </c:strCache>
            </c:strRef>
          </c:tx>
          <c:spPr>
            <a:ln w="25400">
              <a:solidFill>
                <a:srgbClr val="000000"/>
              </a:solidFill>
              <a:prstDash val="solid"/>
            </a:ln>
          </c:spPr>
          <c:marker>
            <c:symbol val="none"/>
          </c:marker>
          <c:val>
            <c:numRef>
              <c:f>'ICA Mixing'!$G$2:$G$64</c:f>
              <c:numCache>
                <c:formatCode>General</c:formatCode>
                <c:ptCount val="63"/>
                <c:pt idx="0">
                  <c:v>0.0</c:v>
                </c:pt>
                <c:pt idx="1">
                  <c:v>0.0</c:v>
                </c:pt>
                <c:pt idx="2">
                  <c:v>0.0</c:v>
                </c:pt>
                <c:pt idx="3">
                  <c:v>0.0</c:v>
                </c:pt>
                <c:pt idx="4">
                  <c:v>0.0</c:v>
                </c:pt>
                <c:pt idx="5">
                  <c:v>0.0</c:v>
                </c:pt>
                <c:pt idx="6">
                  <c:v>0.0</c:v>
                </c:pt>
                <c:pt idx="7">
                  <c:v>0.0</c:v>
                </c:pt>
                <c:pt idx="8">
                  <c:v>0.0</c:v>
                </c:pt>
                <c:pt idx="9">
                  <c:v>0.0</c:v>
                </c:pt>
                <c:pt idx="10">
                  <c:v>0.0</c:v>
                </c:pt>
                <c:pt idx="11">
                  <c:v>0.0</c:v>
                </c:pt>
                <c:pt idx="12">
                  <c:v>0.0</c:v>
                </c:pt>
                <c:pt idx="13">
                  <c:v>0.00394264934276112</c:v>
                </c:pt>
                <c:pt idx="14">
                  <c:v>0.0157084194356844</c:v>
                </c:pt>
                <c:pt idx="15">
                  <c:v>0.0351117570558743</c:v>
                </c:pt>
                <c:pt idx="16">
                  <c:v>0.0618466599780681</c:v>
                </c:pt>
                <c:pt idx="17">
                  <c:v>0.0954915028125262</c:v>
                </c:pt>
                <c:pt idx="18">
                  <c:v>0.135515686289294</c:v>
                </c:pt>
                <c:pt idx="19">
                  <c:v>0.181288005125655</c:v>
                </c:pt>
                <c:pt idx="20">
                  <c:v>0.232086602510501</c:v>
                </c:pt>
                <c:pt idx="21">
                  <c:v>0.287110354217464</c:v>
                </c:pt>
                <c:pt idx="22">
                  <c:v>0.345491502812526</c:v>
                </c:pt>
                <c:pt idx="23">
                  <c:v>0.406309342707138</c:v>
                </c:pt>
                <c:pt idx="24">
                  <c:v>0.468604740235343</c:v>
                </c:pt>
                <c:pt idx="25">
                  <c:v>0.531395259764656</c:v>
                </c:pt>
                <c:pt idx="26">
                  <c:v>0.593690657292862</c:v>
                </c:pt>
                <c:pt idx="27">
                  <c:v>0.654508497187474</c:v>
                </c:pt>
                <c:pt idx="28">
                  <c:v>0.712889645782536</c:v>
                </c:pt>
                <c:pt idx="29">
                  <c:v>0.767913397489498</c:v>
                </c:pt>
                <c:pt idx="30">
                  <c:v>0.818711994874345</c:v>
                </c:pt>
                <c:pt idx="31">
                  <c:v>0.864484313710706</c:v>
                </c:pt>
                <c:pt idx="32">
                  <c:v>0.904508497187474</c:v>
                </c:pt>
                <c:pt idx="33">
                  <c:v>0.938153340021931</c:v>
                </c:pt>
                <c:pt idx="34">
                  <c:v>0.964888242944126</c:v>
                </c:pt>
                <c:pt idx="35">
                  <c:v>0.984291580564315</c:v>
                </c:pt>
                <c:pt idx="36">
                  <c:v>0.996057350657239</c:v>
                </c:pt>
                <c:pt idx="37">
                  <c:v>1.0</c:v>
                </c:pt>
                <c:pt idx="38">
                  <c:v>0.996057350657239</c:v>
                </c:pt>
                <c:pt idx="39">
                  <c:v>0.984291580564315</c:v>
                </c:pt>
                <c:pt idx="40">
                  <c:v>0.964888242944126</c:v>
                </c:pt>
                <c:pt idx="41">
                  <c:v>0.938153340021932</c:v>
                </c:pt>
                <c:pt idx="42">
                  <c:v>0.904508497187474</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val>
          <c:smooth val="0"/>
        </c:ser>
        <c:dLbls>
          <c:showLegendKey val="0"/>
          <c:showVal val="0"/>
          <c:showCatName val="0"/>
          <c:showSerName val="0"/>
          <c:showPercent val="0"/>
          <c:showBubbleSize val="0"/>
        </c:dLbls>
        <c:marker val="1"/>
        <c:smooth val="0"/>
        <c:axId val="1771463032"/>
        <c:axId val="-2099547624"/>
      </c:lineChart>
      <c:catAx>
        <c:axId val="1771463032"/>
        <c:scaling>
          <c:orientation val="minMax"/>
        </c:scaling>
        <c:delete val="1"/>
        <c:axPos val="b"/>
        <c:numFmt formatCode="General" sourceLinked="1"/>
        <c:majorTickMark val="out"/>
        <c:minorTickMark val="none"/>
        <c:tickLblPos val="nextTo"/>
        <c:crossAx val="-2099547624"/>
        <c:crosses val="autoZero"/>
        <c:auto val="1"/>
        <c:lblAlgn val="ctr"/>
        <c:lblOffset val="100"/>
        <c:tickLblSkip val="3"/>
        <c:tickMarkSkip val="1"/>
        <c:noMultiLvlLbl val="0"/>
      </c:catAx>
      <c:valAx>
        <c:axId val="-2099547624"/>
        <c:scaling>
          <c:orientation val="minMax"/>
          <c:max val="2.0"/>
          <c:min val="-1.0"/>
        </c:scaling>
        <c:delete val="1"/>
        <c:axPos val="l"/>
        <c:numFmt formatCode="General" sourceLinked="1"/>
        <c:majorTickMark val="cross"/>
        <c:minorTickMark val="none"/>
        <c:tickLblPos val="nextTo"/>
        <c:crossAx val="1771463032"/>
        <c:crosses val="autoZero"/>
        <c:crossBetween val="between"/>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838447482201164"/>
          <c:y val="0.0653595292709684"/>
          <c:w val="0.893662316394899"/>
          <c:h val="0.872549715767428"/>
        </c:manualLayout>
      </c:layout>
      <c:lineChart>
        <c:grouping val="standard"/>
        <c:varyColors val="0"/>
        <c:ser>
          <c:idx val="3"/>
          <c:order val="0"/>
          <c:tx>
            <c:strRef>
              <c:f>'ICA Mixing'!$H$1</c:f>
              <c:strCache>
                <c:ptCount val="1"/>
                <c:pt idx="0">
                  <c:v>e1</c:v>
                </c:pt>
              </c:strCache>
            </c:strRef>
          </c:tx>
          <c:spPr>
            <a:ln w="25400">
              <a:solidFill>
                <a:srgbClr val="000000"/>
              </a:solidFill>
              <a:prstDash val="solid"/>
            </a:ln>
          </c:spPr>
          <c:marker>
            <c:symbol val="none"/>
          </c:marker>
          <c:val>
            <c:numRef>
              <c:f>'ICA Mixing'!$H$2:$H$64</c:f>
              <c:numCache>
                <c:formatCode>General</c:formatCode>
                <c:ptCount val="63"/>
                <c:pt idx="0">
                  <c:v>0.0</c:v>
                </c:pt>
                <c:pt idx="1">
                  <c:v>0.0078542097178422</c:v>
                </c:pt>
                <c:pt idx="2">
                  <c:v>0.0309233299890341</c:v>
                </c:pt>
                <c:pt idx="3">
                  <c:v>0.0677578431446471</c:v>
                </c:pt>
                <c:pt idx="4">
                  <c:v>0.116043301255251</c:v>
                </c:pt>
                <c:pt idx="5">
                  <c:v>0.172745751406263</c:v>
                </c:pt>
                <c:pt idx="6">
                  <c:v>0.226448160399829</c:v>
                </c:pt>
                <c:pt idx="7">
                  <c:v>0.265921998657397</c:v>
                </c:pt>
                <c:pt idx="8">
                  <c:v>0.288686979746621</c:v>
                </c:pt>
                <c:pt idx="9">
                  <c:v>0.293312696181922</c:v>
                </c:pt>
                <c:pt idx="10">
                  <c:v>0.279508497187474</c:v>
                </c:pt>
                <c:pt idx="11">
                  <c:v>0.248141751354391</c:v>
                </c:pt>
                <c:pt idx="12">
                  <c:v>0.201183346682188</c:v>
                </c:pt>
                <c:pt idx="13">
                  <c:v>0.145526501780112</c:v>
                </c:pt>
                <c:pt idx="14">
                  <c:v>0.0887965434705749</c:v>
                </c:pt>
                <c:pt idx="15">
                  <c:v>0.0351117570558743</c:v>
                </c:pt>
                <c:pt idx="16">
                  <c:v>-0.0112414640568222</c:v>
                </c:pt>
                <c:pt idx="17">
                  <c:v>-0.0460923496248251</c:v>
                </c:pt>
                <c:pt idx="18">
                  <c:v>-0.065667660392894</c:v>
                </c:pt>
                <c:pt idx="19">
                  <c:v>-0.0668537462287357</c:v>
                </c:pt>
                <c:pt idx="20">
                  <c:v>-0.0474218946769722</c:v>
                </c:pt>
                <c:pt idx="21">
                  <c:v>-0.00620234196445768</c:v>
                </c:pt>
                <c:pt idx="22">
                  <c:v>0.0568045230659053</c:v>
                </c:pt>
                <c:pt idx="23">
                  <c:v>0.140387344049741</c:v>
                </c:pt>
                <c:pt idx="24">
                  <c:v>0.242156579835514</c:v>
                </c:pt>
                <c:pt idx="25">
                  <c:v>0.358649508358393</c:v>
                </c:pt>
                <c:pt idx="26">
                  <c:v>0.477647356037611</c:v>
                </c:pt>
                <c:pt idx="27">
                  <c:v>0.586750654042827</c:v>
                </c:pt>
                <c:pt idx="28">
                  <c:v>0.681966315793502</c:v>
                </c:pt>
                <c:pt idx="29">
                  <c:v>0.760059187771656</c:v>
                </c:pt>
                <c:pt idx="30">
                  <c:v>0.818711994874345</c:v>
                </c:pt>
                <c:pt idx="31">
                  <c:v>0.864484313710706</c:v>
                </c:pt>
                <c:pt idx="32">
                  <c:v>0.904508497187474</c:v>
                </c:pt>
                <c:pt idx="33">
                  <c:v>0.938153340021931</c:v>
                </c:pt>
                <c:pt idx="34">
                  <c:v>0.964888242944126</c:v>
                </c:pt>
                <c:pt idx="35">
                  <c:v>0.984291580564315</c:v>
                </c:pt>
                <c:pt idx="36">
                  <c:v>0.996057350657239</c:v>
                </c:pt>
                <c:pt idx="37">
                  <c:v>1.0</c:v>
                </c:pt>
                <c:pt idx="38">
                  <c:v>0.996057350657239</c:v>
                </c:pt>
                <c:pt idx="39">
                  <c:v>0.984291580564315</c:v>
                </c:pt>
                <c:pt idx="40">
                  <c:v>0.964888242944126</c:v>
                </c:pt>
                <c:pt idx="41">
                  <c:v>0.938153340021932</c:v>
                </c:pt>
                <c:pt idx="42">
                  <c:v>0.904508497187474</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val>
          <c:smooth val="0"/>
        </c:ser>
        <c:dLbls>
          <c:showLegendKey val="0"/>
          <c:showVal val="0"/>
          <c:showCatName val="0"/>
          <c:showSerName val="0"/>
          <c:showPercent val="0"/>
          <c:showBubbleSize val="0"/>
        </c:dLbls>
        <c:marker val="1"/>
        <c:smooth val="0"/>
        <c:axId val="1772050168"/>
        <c:axId val="-2067947416"/>
      </c:lineChart>
      <c:catAx>
        <c:axId val="1772050168"/>
        <c:scaling>
          <c:orientation val="minMax"/>
        </c:scaling>
        <c:delete val="1"/>
        <c:axPos val="b"/>
        <c:numFmt formatCode="General" sourceLinked="1"/>
        <c:majorTickMark val="out"/>
        <c:minorTickMark val="none"/>
        <c:tickLblPos val="nextTo"/>
        <c:crossAx val="-2067947416"/>
        <c:crosses val="autoZero"/>
        <c:auto val="1"/>
        <c:lblAlgn val="ctr"/>
        <c:lblOffset val="100"/>
        <c:tickLblSkip val="3"/>
        <c:tickMarkSkip val="1"/>
        <c:noMultiLvlLbl val="0"/>
      </c:catAx>
      <c:valAx>
        <c:axId val="-2067947416"/>
        <c:scaling>
          <c:orientation val="minMax"/>
          <c:max val="2.0"/>
          <c:min val="-1.0"/>
        </c:scaling>
        <c:delete val="1"/>
        <c:axPos val="l"/>
        <c:numFmt formatCode="General" sourceLinked="1"/>
        <c:majorTickMark val="cross"/>
        <c:minorTickMark val="none"/>
        <c:tickLblPos val="nextTo"/>
        <c:crossAx val="1772050168"/>
        <c:crosses val="autoZero"/>
        <c:crossBetween val="between"/>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838447482201164"/>
          <c:y val="0.0653595292709684"/>
          <c:w val="0.893662316394899"/>
          <c:h val="0.872549715767428"/>
        </c:manualLayout>
      </c:layout>
      <c:lineChart>
        <c:grouping val="standard"/>
        <c:varyColors val="0"/>
        <c:ser>
          <c:idx val="3"/>
          <c:order val="0"/>
          <c:tx>
            <c:strRef>
              <c:f>'ICA Mixing'!$I$1</c:f>
              <c:strCache>
                <c:ptCount val="1"/>
                <c:pt idx="0">
                  <c:v>e2</c:v>
                </c:pt>
              </c:strCache>
            </c:strRef>
          </c:tx>
          <c:spPr>
            <a:ln w="25400">
              <a:solidFill>
                <a:srgbClr val="000000"/>
              </a:solidFill>
              <a:prstDash val="solid"/>
            </a:ln>
          </c:spPr>
          <c:marker>
            <c:symbol val="none"/>
          </c:marker>
          <c:val>
            <c:numRef>
              <c:f>'ICA Mixing'!$I$2:$I$64</c:f>
              <c:numCache>
                <c:formatCode>General</c:formatCode>
                <c:ptCount val="63"/>
                <c:pt idx="0">
                  <c:v>0.0</c:v>
                </c:pt>
                <c:pt idx="1">
                  <c:v>0.00196355242946055</c:v>
                </c:pt>
                <c:pt idx="2">
                  <c:v>0.00773083249725852</c:v>
                </c:pt>
                <c:pt idx="3">
                  <c:v>0.0169394607861618</c:v>
                </c:pt>
                <c:pt idx="4">
                  <c:v>0.0290108253138127</c:v>
                </c:pt>
                <c:pt idx="5">
                  <c:v>0.0431864378515658</c:v>
                </c:pt>
                <c:pt idx="6">
                  <c:v>0.0507213828115757</c:v>
                </c:pt>
                <c:pt idx="7">
                  <c:v>0.0432880021725737</c:v>
                </c:pt>
                <c:pt idx="8">
                  <c:v>0.0213533625781699</c:v>
                </c:pt>
                <c:pt idx="9">
                  <c:v>-0.0137043018959576</c:v>
                </c:pt>
                <c:pt idx="10">
                  <c:v>-0.0596821892578289</c:v>
                </c:pt>
                <c:pt idx="11">
                  <c:v>-0.113691339749656</c:v>
                </c:pt>
                <c:pt idx="12">
                  <c:v>-0.172338159814276</c:v>
                </c:pt>
                <c:pt idx="13">
                  <c:v>-0.228980667052042</c:v>
                </c:pt>
                <c:pt idx="14">
                  <c:v>-0.276963652492393</c:v>
                </c:pt>
                <c:pt idx="15">
                  <c:v>-0.312856868653397</c:v>
                </c:pt>
                <c:pt idx="16">
                  <c:v>-0.333720127129219</c:v>
                </c:pt>
                <c:pt idx="17">
                  <c:v>-0.337298842496408</c:v>
                </c:pt>
                <c:pt idx="18">
                  <c:v>-0.322180578450041</c:v>
                </c:pt>
                <c:pt idx="19">
                  <c:v>-0.287902525098403</c:v>
                </c:pt>
                <c:pt idx="20">
                  <c:v>-0.235002858859295</c:v>
                </c:pt>
                <c:pt idx="21">
                  <c:v>-0.165012406460262</c:v>
                </c:pt>
                <c:pt idx="22">
                  <c:v>-0.0803867349957116</c:v>
                </c:pt>
                <c:pt idx="23">
                  <c:v>0.0156175108811806</c:v>
                </c:pt>
                <c:pt idx="24">
                  <c:v>0.119114737488296</c:v>
                </c:pt>
                <c:pt idx="25">
                  <c:v>0.225800693417229</c:v>
                </c:pt>
                <c:pt idx="26">
                  <c:v>0.329224691714396</c:v>
                </c:pt>
                <c:pt idx="27">
                  <c:v>0.423123529745958</c:v>
                </c:pt>
                <c:pt idx="28">
                  <c:v>0.503743904347868</c:v>
                </c:pt>
                <c:pt idx="29">
                  <c:v>0.568080838399281</c:v>
                </c:pt>
                <c:pt idx="30">
                  <c:v>0.614033996155758</c:v>
                </c:pt>
                <c:pt idx="31">
                  <c:v>0.648363235283029</c:v>
                </c:pt>
                <c:pt idx="32">
                  <c:v>0.678381372890605</c:v>
                </c:pt>
                <c:pt idx="33">
                  <c:v>0.703615005016449</c:v>
                </c:pt>
                <c:pt idx="34">
                  <c:v>0.723666182208094</c:v>
                </c:pt>
                <c:pt idx="35">
                  <c:v>0.738218685423237</c:v>
                </c:pt>
                <c:pt idx="36">
                  <c:v>0.747043012992929</c:v>
                </c:pt>
                <c:pt idx="37">
                  <c:v>0.75</c:v>
                </c:pt>
                <c:pt idx="38">
                  <c:v>0.747043012992929</c:v>
                </c:pt>
                <c:pt idx="39">
                  <c:v>0.738218685423237</c:v>
                </c:pt>
                <c:pt idx="40">
                  <c:v>0.723666182208094</c:v>
                </c:pt>
                <c:pt idx="41">
                  <c:v>0.703615005016449</c:v>
                </c:pt>
                <c:pt idx="42">
                  <c:v>0.678381372890605</c:v>
                </c:pt>
                <c:pt idx="43">
                  <c:v>0.648363235283029</c:v>
                </c:pt>
                <c:pt idx="44">
                  <c:v>0.614033996155759</c:v>
                </c:pt>
                <c:pt idx="45">
                  <c:v>0.575935048117124</c:v>
                </c:pt>
                <c:pt idx="46">
                  <c:v>0.534667234336902</c:v>
                </c:pt>
                <c:pt idx="47">
                  <c:v>0.490881372890605</c:v>
                </c:pt>
                <c:pt idx="48">
                  <c:v>0.445267992969647</c:v>
                </c:pt>
                <c:pt idx="49">
                  <c:v>0.398546444823492</c:v>
                </c:pt>
                <c:pt idx="50">
                  <c:v>0.351453555176508</c:v>
                </c:pt>
                <c:pt idx="51">
                  <c:v>0.304732007030353</c:v>
                </c:pt>
                <c:pt idx="52">
                  <c:v>0.259118627109395</c:v>
                </c:pt>
                <c:pt idx="53">
                  <c:v>0.215332765663098</c:v>
                </c:pt>
                <c:pt idx="54">
                  <c:v>0.174064951882877</c:v>
                </c:pt>
                <c:pt idx="55">
                  <c:v>0.135966003844242</c:v>
                </c:pt>
                <c:pt idx="56">
                  <c:v>0.101636764716971</c:v>
                </c:pt>
                <c:pt idx="57">
                  <c:v>0.0716186271093948</c:v>
                </c:pt>
                <c:pt idx="58">
                  <c:v>0.0463849949835513</c:v>
                </c:pt>
                <c:pt idx="59">
                  <c:v>0.026333817791906</c:v>
                </c:pt>
                <c:pt idx="60">
                  <c:v>0.0117813145767634</c:v>
                </c:pt>
                <c:pt idx="61">
                  <c:v>0.0029569870070708</c:v>
                </c:pt>
                <c:pt idx="62">
                  <c:v>0.0</c:v>
                </c:pt>
              </c:numCache>
            </c:numRef>
          </c:val>
          <c:smooth val="0"/>
        </c:ser>
        <c:dLbls>
          <c:showLegendKey val="0"/>
          <c:showVal val="0"/>
          <c:showCatName val="0"/>
          <c:showSerName val="0"/>
          <c:showPercent val="0"/>
          <c:showBubbleSize val="0"/>
        </c:dLbls>
        <c:marker val="1"/>
        <c:smooth val="0"/>
        <c:axId val="-2121567960"/>
        <c:axId val="1770539416"/>
      </c:lineChart>
      <c:catAx>
        <c:axId val="-2121567960"/>
        <c:scaling>
          <c:orientation val="minMax"/>
        </c:scaling>
        <c:delete val="1"/>
        <c:axPos val="b"/>
        <c:numFmt formatCode="General" sourceLinked="1"/>
        <c:majorTickMark val="out"/>
        <c:minorTickMark val="none"/>
        <c:tickLblPos val="nextTo"/>
        <c:crossAx val="1770539416"/>
        <c:crosses val="autoZero"/>
        <c:auto val="1"/>
        <c:lblAlgn val="ctr"/>
        <c:lblOffset val="100"/>
        <c:tickLblSkip val="3"/>
        <c:tickMarkSkip val="1"/>
        <c:noMultiLvlLbl val="0"/>
      </c:catAx>
      <c:valAx>
        <c:axId val="1770539416"/>
        <c:scaling>
          <c:orientation val="minMax"/>
          <c:max val="2.0"/>
          <c:min val="-1.0"/>
        </c:scaling>
        <c:delete val="1"/>
        <c:axPos val="l"/>
        <c:numFmt formatCode="General" sourceLinked="1"/>
        <c:majorTickMark val="cross"/>
        <c:minorTickMark val="none"/>
        <c:tickLblPos val="nextTo"/>
        <c:crossAx val="-2121567960"/>
        <c:crosses val="autoZero"/>
        <c:crossBetween val="between"/>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838447482201164"/>
          <c:y val="0.0653595292709684"/>
          <c:w val="0.893662316394899"/>
          <c:h val="0.872549715767428"/>
        </c:manualLayout>
      </c:layout>
      <c:lineChart>
        <c:grouping val="standard"/>
        <c:varyColors val="0"/>
        <c:ser>
          <c:idx val="3"/>
          <c:order val="0"/>
          <c:tx>
            <c:strRef>
              <c:f>'ICA Mixing'!$J$1</c:f>
              <c:strCache>
                <c:ptCount val="1"/>
                <c:pt idx="0">
                  <c:v>e3</c:v>
                </c:pt>
              </c:strCache>
            </c:strRef>
          </c:tx>
          <c:spPr>
            <a:ln w="25400">
              <a:solidFill>
                <a:srgbClr val="000000"/>
              </a:solidFill>
              <a:prstDash val="solid"/>
            </a:ln>
          </c:spPr>
          <c:marker>
            <c:symbol val="none"/>
          </c:marker>
          <c:val>
            <c:numRef>
              <c:f>'ICA Mixing'!$J$2:$J$64</c:f>
              <c:numCache>
                <c:formatCode>General</c:formatCode>
                <c:ptCount val="63"/>
                <c:pt idx="0">
                  <c:v>0.0</c:v>
                </c:pt>
                <c:pt idx="1">
                  <c:v>0.0039271048589211</c:v>
                </c:pt>
                <c:pt idx="2">
                  <c:v>0.015461664994517</c:v>
                </c:pt>
                <c:pt idx="3">
                  <c:v>0.0338789215723235</c:v>
                </c:pt>
                <c:pt idx="4">
                  <c:v>0.0580216506276254</c:v>
                </c:pt>
                <c:pt idx="5">
                  <c:v>0.0863728757031315</c:v>
                </c:pt>
                <c:pt idx="6">
                  <c:v>0.125005394776678</c:v>
                </c:pt>
                <c:pt idx="7">
                  <c:v>0.17934599431225</c:v>
                </c:pt>
                <c:pt idx="8">
                  <c:v>0.245980254590281</c:v>
                </c:pt>
                <c:pt idx="9">
                  <c:v>0.320721299973837</c:v>
                </c:pt>
                <c:pt idx="10">
                  <c:v>0.398872875703131</c:v>
                </c:pt>
                <c:pt idx="11">
                  <c:v>0.475524430853703</c:v>
                </c:pt>
                <c:pt idx="12">
                  <c:v>0.545859666310741</c:v>
                </c:pt>
                <c:pt idx="13">
                  <c:v>0.607430485226958</c:v>
                </c:pt>
                <c:pt idx="14">
                  <c:v>0.658432267891046</c:v>
                </c:pt>
                <c:pt idx="15">
                  <c:v>0.695937251418542</c:v>
                </c:pt>
                <c:pt idx="16">
                  <c:v>0.718045450179683</c:v>
                </c:pt>
                <c:pt idx="17">
                  <c:v>0.723996838180517</c:v>
                </c:pt>
                <c:pt idx="18">
                  <c:v>0.714209182796482</c:v>
                </c:pt>
                <c:pt idx="19">
                  <c:v>0.690239309093726</c:v>
                </c:pt>
                <c:pt idx="20">
                  <c:v>0.654670425552119</c:v>
                </c:pt>
                <c:pt idx="21">
                  <c:v>0.61093282517353</c:v>
                </c:pt>
                <c:pt idx="22">
                  <c:v>0.563069495869855</c:v>
                </c:pt>
                <c:pt idx="23">
                  <c:v>0.515461664994517</c:v>
                </c:pt>
                <c:pt idx="24">
                  <c:v>0.472531845094265</c:v>
                </c:pt>
                <c:pt idx="25">
                  <c:v>0.438443381288591</c:v>
                </c:pt>
                <c:pt idx="26">
                  <c:v>0.412888629901682</c:v>
                </c:pt>
                <c:pt idx="27">
                  <c:v>0.395012091738384</c:v>
                </c:pt>
                <c:pt idx="28">
                  <c:v>0.387368152880302</c:v>
                </c:pt>
                <c:pt idx="29">
                  <c:v>0.391810908462591</c:v>
                </c:pt>
                <c:pt idx="30">
                  <c:v>0.409355997437172</c:v>
                </c:pt>
                <c:pt idx="31">
                  <c:v>0.432242156855353</c:v>
                </c:pt>
                <c:pt idx="32">
                  <c:v>0.452254248593737</c:v>
                </c:pt>
                <c:pt idx="33">
                  <c:v>0.469076670010966</c:v>
                </c:pt>
                <c:pt idx="34">
                  <c:v>0.482444121472063</c:v>
                </c:pt>
                <c:pt idx="35">
                  <c:v>0.492145790282158</c:v>
                </c:pt>
                <c:pt idx="36">
                  <c:v>0.498028675328619</c:v>
                </c:pt>
                <c:pt idx="37">
                  <c:v>0.5</c:v>
                </c:pt>
                <c:pt idx="38">
                  <c:v>0.498028675328619</c:v>
                </c:pt>
                <c:pt idx="39">
                  <c:v>0.492145790282158</c:v>
                </c:pt>
                <c:pt idx="40">
                  <c:v>0.482444121472063</c:v>
                </c:pt>
                <c:pt idx="41">
                  <c:v>0.469076670010966</c:v>
                </c:pt>
                <c:pt idx="42">
                  <c:v>0.452254248593737</c:v>
                </c:pt>
                <c:pt idx="43">
                  <c:v>0.432242156855353</c:v>
                </c:pt>
                <c:pt idx="44">
                  <c:v>0.409355997437172</c:v>
                </c:pt>
                <c:pt idx="45">
                  <c:v>0.383956698744749</c:v>
                </c:pt>
                <c:pt idx="46">
                  <c:v>0.356444822891268</c:v>
                </c:pt>
                <c:pt idx="47">
                  <c:v>0.327254248593737</c:v>
                </c:pt>
                <c:pt idx="48">
                  <c:v>0.296845328646431</c:v>
                </c:pt>
                <c:pt idx="49">
                  <c:v>0.265697629882328</c:v>
                </c:pt>
                <c:pt idx="50">
                  <c:v>0.234302370117672</c:v>
                </c:pt>
                <c:pt idx="51">
                  <c:v>0.203154671353569</c:v>
                </c:pt>
                <c:pt idx="52">
                  <c:v>0.172745751406263</c:v>
                </c:pt>
                <c:pt idx="53">
                  <c:v>0.143555177108732</c:v>
                </c:pt>
                <c:pt idx="54">
                  <c:v>0.116043301255251</c:v>
                </c:pt>
                <c:pt idx="55">
                  <c:v>0.0906440025628277</c:v>
                </c:pt>
                <c:pt idx="56">
                  <c:v>0.0677578431446471</c:v>
                </c:pt>
                <c:pt idx="57">
                  <c:v>0.0477457514062632</c:v>
                </c:pt>
                <c:pt idx="58">
                  <c:v>0.0309233299890342</c:v>
                </c:pt>
                <c:pt idx="59">
                  <c:v>0.0175558785279373</c:v>
                </c:pt>
                <c:pt idx="60">
                  <c:v>0.00785420971784226</c:v>
                </c:pt>
                <c:pt idx="61">
                  <c:v>0.00197132467138053</c:v>
                </c:pt>
                <c:pt idx="62">
                  <c:v>0.0</c:v>
                </c:pt>
              </c:numCache>
            </c:numRef>
          </c:val>
          <c:smooth val="0"/>
        </c:ser>
        <c:dLbls>
          <c:showLegendKey val="0"/>
          <c:showVal val="0"/>
          <c:showCatName val="0"/>
          <c:showSerName val="0"/>
          <c:showPercent val="0"/>
          <c:showBubbleSize val="0"/>
        </c:dLbls>
        <c:marker val="1"/>
        <c:smooth val="0"/>
        <c:axId val="1770129176"/>
        <c:axId val="2135497208"/>
      </c:lineChart>
      <c:catAx>
        <c:axId val="1770129176"/>
        <c:scaling>
          <c:orientation val="minMax"/>
        </c:scaling>
        <c:delete val="1"/>
        <c:axPos val="b"/>
        <c:numFmt formatCode="General" sourceLinked="1"/>
        <c:majorTickMark val="out"/>
        <c:minorTickMark val="none"/>
        <c:tickLblPos val="nextTo"/>
        <c:crossAx val="2135497208"/>
        <c:crosses val="autoZero"/>
        <c:auto val="1"/>
        <c:lblAlgn val="ctr"/>
        <c:lblOffset val="100"/>
        <c:tickLblSkip val="3"/>
        <c:tickMarkSkip val="1"/>
        <c:noMultiLvlLbl val="0"/>
      </c:catAx>
      <c:valAx>
        <c:axId val="2135497208"/>
        <c:scaling>
          <c:orientation val="minMax"/>
          <c:max val="2.0"/>
          <c:min val="-1.0"/>
        </c:scaling>
        <c:delete val="1"/>
        <c:axPos val="l"/>
        <c:numFmt formatCode="General" sourceLinked="1"/>
        <c:majorTickMark val="cross"/>
        <c:minorTickMark val="none"/>
        <c:tickLblPos val="nextTo"/>
        <c:crossAx val="1770129176"/>
        <c:crosses val="autoZero"/>
        <c:crossBetween val="between"/>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4"/>
          <c:order val="0"/>
          <c:spPr>
            <a:ln w="57150" cap="rnd" cmpd="sng" algn="ctr">
              <a:solidFill>
                <a:sysClr val="windowText" lastClr="00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Set'!$I$2:$I$64</c:f>
              <c:numCache>
                <c:formatCode>General</c:formatCode>
                <c:ptCount val="63"/>
                <c:pt idx="0">
                  <c:v>0.0</c:v>
                </c:pt>
                <c:pt idx="1">
                  <c:v>0.0078542097178422</c:v>
                </c:pt>
                <c:pt idx="2">
                  <c:v>0.0309233299890341</c:v>
                </c:pt>
                <c:pt idx="3">
                  <c:v>0.0677578431446471</c:v>
                </c:pt>
                <c:pt idx="4">
                  <c:v>0.116043301255251</c:v>
                </c:pt>
                <c:pt idx="5">
                  <c:v>0.172745751406263</c:v>
                </c:pt>
                <c:pt idx="6">
                  <c:v>0.218593950681987</c:v>
                </c:pt>
                <c:pt idx="7">
                  <c:v>0.234998668668363</c:v>
                </c:pt>
                <c:pt idx="8">
                  <c:v>0.220929136601974</c:v>
                </c:pt>
                <c:pt idx="9">
                  <c:v>0.177269394926671</c:v>
                </c:pt>
                <c:pt idx="10">
                  <c:v>0.106762745781211</c:v>
                </c:pt>
                <c:pt idx="11">
                  <c:v>0.0138393812367195</c:v>
                </c:pt>
                <c:pt idx="12">
                  <c:v>-0.0956619819642431</c:v>
                </c:pt>
                <c:pt idx="13">
                  <c:v>-0.210918321111156</c:v>
                </c:pt>
                <c:pt idx="14">
                  <c:v>-0.320559453966597</c:v>
                </c:pt>
                <c:pt idx="15">
                  <c:v>-0.417142491537863</c:v>
                </c:pt>
                <c:pt idx="16">
                  <c:v>-0.483797342584759</c:v>
                </c:pt>
                <c:pt idx="17">
                  <c:v>-0.523063674296206</c:v>
                </c:pt>
                <c:pt idx="18">
                  <c:v>-0.542638985064275</c:v>
                </c:pt>
                <c:pt idx="19">
                  <c:v>-0.539409624756673</c:v>
                </c:pt>
                <c:pt idx="20">
                  <c:v>-0.499676143270709</c:v>
                </c:pt>
                <c:pt idx="21">
                  <c:v>-0.41555833940163</c:v>
                </c:pt>
                <c:pt idx="22">
                  <c:v>-0.299640299825363</c:v>
                </c:pt>
                <c:pt idx="23">
                  <c:v>-0.15645798459669</c:v>
                </c:pt>
                <c:pt idx="24">
                  <c:v>0.00785420971784195</c:v>
                </c:pt>
                <c:pt idx="25">
                  <c:v>0.18590375695213</c:v>
                </c:pt>
                <c:pt idx="26">
                  <c:v>0.36160405478236</c:v>
                </c:pt>
                <c:pt idx="27">
                  <c:v>0.518992810898179</c:v>
                </c:pt>
                <c:pt idx="28">
                  <c:v>0.651042985804468</c:v>
                </c:pt>
                <c:pt idx="29">
                  <c:v>0.752204978053814</c:v>
                </c:pt>
                <c:pt idx="30">
                  <c:v>0.818711994874345</c:v>
                </c:pt>
                <c:pt idx="31">
                  <c:v>0.864484313710706</c:v>
                </c:pt>
                <c:pt idx="32">
                  <c:v>0.904508497187474</c:v>
                </c:pt>
                <c:pt idx="33">
                  <c:v>0.938153340021931</c:v>
                </c:pt>
                <c:pt idx="34">
                  <c:v>0.964888242944126</c:v>
                </c:pt>
                <c:pt idx="35">
                  <c:v>0.984291580564315</c:v>
                </c:pt>
                <c:pt idx="36">
                  <c:v>0.996057350657239</c:v>
                </c:pt>
                <c:pt idx="37">
                  <c:v>1.0</c:v>
                </c:pt>
                <c:pt idx="38">
                  <c:v>0.996057350657239</c:v>
                </c:pt>
                <c:pt idx="39">
                  <c:v>0.984291580564315</c:v>
                </c:pt>
                <c:pt idx="40">
                  <c:v>0.964888242944126</c:v>
                </c:pt>
                <c:pt idx="41">
                  <c:v>0.938153340021932</c:v>
                </c:pt>
                <c:pt idx="42">
                  <c:v>0.904508497187474</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dLbls>
          <c:showLegendKey val="0"/>
          <c:showVal val="0"/>
          <c:showCatName val="0"/>
          <c:showSerName val="0"/>
          <c:showPercent val="0"/>
          <c:showBubbleSize val="0"/>
        </c:dLbls>
        <c:axId val="-2105525816"/>
        <c:axId val="-2067197464"/>
      </c:scatterChart>
      <c:valAx>
        <c:axId val="-2105525816"/>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2067197464"/>
        <c:crosses val="autoZero"/>
        <c:crossBetween val="midCat"/>
        <c:majorUnit val="100.0"/>
        <c:minorUnit val="1.0"/>
      </c:valAx>
      <c:valAx>
        <c:axId val="-2067197464"/>
        <c:scaling>
          <c:orientation val="minMax"/>
          <c:max val="2.1"/>
          <c:min val="-1.0"/>
        </c:scaling>
        <c:delete val="1"/>
        <c:axPos val="l"/>
        <c:numFmt formatCode="General" sourceLinked="1"/>
        <c:majorTickMark val="cross"/>
        <c:minorTickMark val="none"/>
        <c:tickLblPos val="nextTo"/>
        <c:crossAx val="-2105525816"/>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0"/>
          <c:order val="0"/>
          <c:tx>
            <c:strRef>
              <c:f>'First Set'!$F$1</c:f>
              <c:strCache>
                <c:ptCount val="1"/>
                <c:pt idx="0">
                  <c:v>c3</c:v>
                </c:pt>
              </c:strCache>
            </c:strRef>
          </c:tx>
          <c:spPr>
            <a:ln w="57150" cap="rnd" cmpd="sng" algn="ctr">
              <a:solidFill>
                <a:srgbClr val="0000FF"/>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Set'!$F$2:$F$64</c:f>
              <c:numCache>
                <c:formatCode>General</c:formatCode>
                <c:ptCount val="63"/>
                <c:pt idx="0">
                  <c:v>0.0</c:v>
                </c:pt>
                <c:pt idx="12">
                  <c:v>0.0</c:v>
                </c:pt>
                <c:pt idx="13">
                  <c:v>0.00394264934276112</c:v>
                </c:pt>
                <c:pt idx="14">
                  <c:v>0.0157084194356844</c:v>
                </c:pt>
                <c:pt idx="15">
                  <c:v>0.0351117570558743</c:v>
                </c:pt>
                <c:pt idx="16">
                  <c:v>0.0618466599780681</c:v>
                </c:pt>
                <c:pt idx="17">
                  <c:v>0.0954915028125262</c:v>
                </c:pt>
                <c:pt idx="18">
                  <c:v>0.135515686289294</c:v>
                </c:pt>
                <c:pt idx="19">
                  <c:v>0.181288005125655</c:v>
                </c:pt>
                <c:pt idx="20">
                  <c:v>0.232086602510501</c:v>
                </c:pt>
                <c:pt idx="21">
                  <c:v>0.287110354217464</c:v>
                </c:pt>
                <c:pt idx="22">
                  <c:v>0.345491502812526</c:v>
                </c:pt>
                <c:pt idx="23">
                  <c:v>0.406309342707138</c:v>
                </c:pt>
                <c:pt idx="24">
                  <c:v>0.468604740235343</c:v>
                </c:pt>
                <c:pt idx="25">
                  <c:v>0.531395259764656</c:v>
                </c:pt>
                <c:pt idx="26">
                  <c:v>0.593690657292862</c:v>
                </c:pt>
                <c:pt idx="27">
                  <c:v>0.654508497187474</c:v>
                </c:pt>
                <c:pt idx="28">
                  <c:v>0.712889645782536</c:v>
                </c:pt>
                <c:pt idx="29">
                  <c:v>0.767913397489498</c:v>
                </c:pt>
                <c:pt idx="30">
                  <c:v>0.818711994874345</c:v>
                </c:pt>
                <c:pt idx="31">
                  <c:v>0.864484313710706</c:v>
                </c:pt>
                <c:pt idx="32">
                  <c:v>0.904508497187474</c:v>
                </c:pt>
                <c:pt idx="33">
                  <c:v>0.938153340021931</c:v>
                </c:pt>
                <c:pt idx="34">
                  <c:v>0.964888242944126</c:v>
                </c:pt>
                <c:pt idx="35">
                  <c:v>0.984291580564315</c:v>
                </c:pt>
                <c:pt idx="36">
                  <c:v>0.996057350657239</c:v>
                </c:pt>
                <c:pt idx="37">
                  <c:v>1.0</c:v>
                </c:pt>
                <c:pt idx="38">
                  <c:v>0.996057350657239</c:v>
                </c:pt>
                <c:pt idx="39">
                  <c:v>0.984291580564315</c:v>
                </c:pt>
                <c:pt idx="40">
                  <c:v>0.964888242944126</c:v>
                </c:pt>
                <c:pt idx="41">
                  <c:v>0.938153340021932</c:v>
                </c:pt>
                <c:pt idx="42">
                  <c:v>0.904508497187474</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ser>
          <c:idx val="1"/>
          <c:order val="1"/>
          <c:tx>
            <c:strRef>
              <c:f>'First Set'!$G$1</c:f>
              <c:strCache>
                <c:ptCount val="1"/>
                <c:pt idx="0">
                  <c:v>c1</c:v>
                </c:pt>
              </c:strCache>
            </c:strRef>
          </c:tx>
          <c:spPr>
            <a:ln w="57150" cap="rnd" cmpd="sng" algn="ctr">
              <a:solidFill>
                <a:srgbClr val="FF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Set'!$G$2:$G$64</c:f>
              <c:numCache>
                <c:formatCode>General</c:formatCode>
                <c:ptCount val="63"/>
                <c:pt idx="0">
                  <c:v>0.0</c:v>
                </c:pt>
                <c:pt idx="1">
                  <c:v>0.0078542097178422</c:v>
                </c:pt>
                <c:pt idx="2">
                  <c:v>0.0309233299890341</c:v>
                </c:pt>
                <c:pt idx="3">
                  <c:v>0.0677578431446471</c:v>
                </c:pt>
                <c:pt idx="4">
                  <c:v>0.116043301255251</c:v>
                </c:pt>
                <c:pt idx="5">
                  <c:v>0.172745751406263</c:v>
                </c:pt>
                <c:pt idx="6">
                  <c:v>0.234302370117672</c:v>
                </c:pt>
                <c:pt idx="7">
                  <c:v>0.296845328646431</c:v>
                </c:pt>
                <c:pt idx="8">
                  <c:v>0.356444822891268</c:v>
                </c:pt>
                <c:pt idx="9">
                  <c:v>0.409355997437172</c:v>
                </c:pt>
                <c:pt idx="10">
                  <c:v>0.452254248593737</c:v>
                </c:pt>
                <c:pt idx="11">
                  <c:v>0.482444121472063</c:v>
                </c:pt>
                <c:pt idx="12">
                  <c:v>0.498028675328619</c:v>
                </c:pt>
                <c:pt idx="13">
                  <c:v>0.498028675328619</c:v>
                </c:pt>
                <c:pt idx="14">
                  <c:v>0.482444121472063</c:v>
                </c:pt>
                <c:pt idx="15">
                  <c:v>0.452254248593737</c:v>
                </c:pt>
                <c:pt idx="16">
                  <c:v>0.409355997437172</c:v>
                </c:pt>
                <c:pt idx="17">
                  <c:v>0.356444822891268</c:v>
                </c:pt>
                <c:pt idx="18">
                  <c:v>0.296845328646431</c:v>
                </c:pt>
                <c:pt idx="19">
                  <c:v>0.234302370117672</c:v>
                </c:pt>
                <c:pt idx="20">
                  <c:v>0.172745751406263</c:v>
                </c:pt>
                <c:pt idx="21">
                  <c:v>0.116043301255251</c:v>
                </c:pt>
                <c:pt idx="22">
                  <c:v>0.0677578431446471</c:v>
                </c:pt>
                <c:pt idx="23">
                  <c:v>0.0309233299890342</c:v>
                </c:pt>
                <c:pt idx="24">
                  <c:v>0.00785420971784226</c:v>
                </c:pt>
                <c:pt idx="25">
                  <c:v>0.0</c:v>
                </c:pt>
              </c:numCache>
            </c:numRef>
          </c:yVal>
          <c:smooth val="0"/>
        </c:ser>
        <c:ser>
          <c:idx val="2"/>
          <c:order val="2"/>
          <c:tx>
            <c:strRef>
              <c:f>'First Set'!$H$1</c:f>
              <c:strCache>
                <c:ptCount val="1"/>
                <c:pt idx="0">
                  <c:v>c2</c:v>
                </c:pt>
              </c:strCache>
            </c:strRef>
          </c:tx>
          <c:spPr>
            <a:ln w="57150" cap="rnd" cmpd="sng" algn="ctr">
              <a:solidFill>
                <a:srgbClr val="008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Set'!$H$2:$H$64</c:f>
              <c:numCache>
                <c:formatCode>General</c:formatCode>
                <c:ptCount val="63"/>
                <c:pt idx="5">
                  <c:v>0.0</c:v>
                </c:pt>
                <c:pt idx="6">
                  <c:v>-0.0157084194356844</c:v>
                </c:pt>
                <c:pt idx="7">
                  <c:v>-0.0618466599780681</c:v>
                </c:pt>
                <c:pt idx="8">
                  <c:v>-0.135515686289294</c:v>
                </c:pt>
                <c:pt idx="9">
                  <c:v>-0.232086602510501</c:v>
                </c:pt>
                <c:pt idx="10">
                  <c:v>-0.345491502812526</c:v>
                </c:pt>
                <c:pt idx="11">
                  <c:v>-0.468604740235343</c:v>
                </c:pt>
                <c:pt idx="12">
                  <c:v>-0.593690657292862</c:v>
                </c:pt>
                <c:pt idx="13">
                  <c:v>-0.712889645782536</c:v>
                </c:pt>
                <c:pt idx="14">
                  <c:v>-0.818711994874345</c:v>
                </c:pt>
                <c:pt idx="15">
                  <c:v>-0.904508497187474</c:v>
                </c:pt>
                <c:pt idx="16">
                  <c:v>-0.955</c:v>
                </c:pt>
                <c:pt idx="17">
                  <c:v>-0.975</c:v>
                </c:pt>
                <c:pt idx="18">
                  <c:v>-0.975</c:v>
                </c:pt>
                <c:pt idx="19">
                  <c:v>-0.955</c:v>
                </c:pt>
                <c:pt idx="20">
                  <c:v>-0.904508497187474</c:v>
                </c:pt>
                <c:pt idx="21">
                  <c:v>-0.818711994874345</c:v>
                </c:pt>
                <c:pt idx="22">
                  <c:v>-0.712889645782536</c:v>
                </c:pt>
                <c:pt idx="23">
                  <c:v>-0.593690657292862</c:v>
                </c:pt>
                <c:pt idx="24">
                  <c:v>-0.468604740235344</c:v>
                </c:pt>
                <c:pt idx="25">
                  <c:v>-0.345491502812526</c:v>
                </c:pt>
                <c:pt idx="26">
                  <c:v>-0.232086602510502</c:v>
                </c:pt>
                <c:pt idx="27">
                  <c:v>-0.135515686289294</c:v>
                </c:pt>
                <c:pt idx="28">
                  <c:v>-0.0618466599780684</c:v>
                </c:pt>
                <c:pt idx="29">
                  <c:v>-0.0157084194356845</c:v>
                </c:pt>
                <c:pt idx="30">
                  <c:v>0.0</c:v>
                </c:pt>
              </c:numCache>
            </c:numRef>
          </c:yVal>
          <c:smooth val="0"/>
        </c:ser>
        <c:dLbls>
          <c:showLegendKey val="0"/>
          <c:showVal val="0"/>
          <c:showCatName val="0"/>
          <c:showSerName val="0"/>
          <c:showPercent val="0"/>
          <c:showBubbleSize val="0"/>
        </c:dLbls>
        <c:axId val="2019762552"/>
        <c:axId val="2019610584"/>
      </c:scatterChart>
      <c:valAx>
        <c:axId val="2019762552"/>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2019610584"/>
        <c:crosses val="autoZero"/>
        <c:crossBetween val="midCat"/>
        <c:majorUnit val="100.0"/>
        <c:minorUnit val="1.0"/>
      </c:valAx>
      <c:valAx>
        <c:axId val="2019610584"/>
        <c:scaling>
          <c:orientation val="minMax"/>
          <c:max val="2.1"/>
          <c:min val="-1.0"/>
        </c:scaling>
        <c:delete val="1"/>
        <c:axPos val="l"/>
        <c:numFmt formatCode="General" sourceLinked="1"/>
        <c:majorTickMark val="cross"/>
        <c:minorTickMark val="none"/>
        <c:tickLblPos val="nextTo"/>
        <c:crossAx val="2019762552"/>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841889961148013"/>
          <c:y val="0.0657896586077279"/>
          <c:w val="0.893224714876551"/>
          <c:h val="0.871712976552395"/>
        </c:manualLayout>
      </c:layout>
      <c:scatterChart>
        <c:scatterStyle val="lineMarker"/>
        <c:varyColors val="0"/>
        <c:ser>
          <c:idx val="4"/>
          <c:order val="0"/>
          <c:spPr>
            <a:ln w="57150" cap="rnd" cmpd="sng" algn="ctr">
              <a:solidFill>
                <a:sysClr val="windowText" lastClr="000000"/>
              </a:solidFill>
              <a:prstDash val="solid"/>
              <a:round/>
              <a:headEnd type="none" w="med" len="med"/>
              <a:tailEnd type="none" w="med" len="med"/>
            </a:ln>
          </c:spPr>
          <c:marker>
            <c:symbol val="none"/>
          </c:marker>
          <c:xVal>
            <c:numRef>
              <c:f>'First Set'!$B$2:$B$64</c:f>
              <c:numCache>
                <c:formatCode>General</c:formatCode>
                <c:ptCount val="63"/>
                <c:pt idx="0">
                  <c:v>0.0</c:v>
                </c:pt>
                <c:pt idx="1">
                  <c:v>7.689999999999999</c:v>
                </c:pt>
                <c:pt idx="2">
                  <c:v>15.38</c:v>
                </c:pt>
                <c:pt idx="3">
                  <c:v>23.08</c:v>
                </c:pt>
                <c:pt idx="4">
                  <c:v>30.77</c:v>
                </c:pt>
                <c:pt idx="5">
                  <c:v>38.46</c:v>
                </c:pt>
                <c:pt idx="6">
                  <c:v>46.15</c:v>
                </c:pt>
                <c:pt idx="7">
                  <c:v>53.85</c:v>
                </c:pt>
                <c:pt idx="8">
                  <c:v>61.54</c:v>
                </c:pt>
                <c:pt idx="9">
                  <c:v>69.23</c:v>
                </c:pt>
                <c:pt idx="10">
                  <c:v>76.92</c:v>
                </c:pt>
                <c:pt idx="11">
                  <c:v>84.62</c:v>
                </c:pt>
                <c:pt idx="12">
                  <c:v>92.31</c:v>
                </c:pt>
                <c:pt idx="13">
                  <c:v>100.0</c:v>
                </c:pt>
                <c:pt idx="14">
                  <c:v>107.69</c:v>
                </c:pt>
                <c:pt idx="15">
                  <c:v>115.38</c:v>
                </c:pt>
                <c:pt idx="16">
                  <c:v>123.08</c:v>
                </c:pt>
                <c:pt idx="17">
                  <c:v>130.77</c:v>
                </c:pt>
                <c:pt idx="18">
                  <c:v>138.46</c:v>
                </c:pt>
                <c:pt idx="19">
                  <c:v>146.15</c:v>
                </c:pt>
                <c:pt idx="20">
                  <c:v>153.85</c:v>
                </c:pt>
                <c:pt idx="21">
                  <c:v>161.54</c:v>
                </c:pt>
                <c:pt idx="22">
                  <c:v>169.23</c:v>
                </c:pt>
                <c:pt idx="23">
                  <c:v>176.92</c:v>
                </c:pt>
                <c:pt idx="24">
                  <c:v>184.62</c:v>
                </c:pt>
                <c:pt idx="25">
                  <c:v>192.31</c:v>
                </c:pt>
                <c:pt idx="26">
                  <c:v>200.0</c:v>
                </c:pt>
                <c:pt idx="27">
                  <c:v>207.69</c:v>
                </c:pt>
                <c:pt idx="28">
                  <c:v>215.38</c:v>
                </c:pt>
                <c:pt idx="29">
                  <c:v>223.08</c:v>
                </c:pt>
                <c:pt idx="30">
                  <c:v>230.77</c:v>
                </c:pt>
                <c:pt idx="31">
                  <c:v>238.46</c:v>
                </c:pt>
                <c:pt idx="32">
                  <c:v>246.15</c:v>
                </c:pt>
                <c:pt idx="33">
                  <c:v>253.85</c:v>
                </c:pt>
                <c:pt idx="34">
                  <c:v>261.54</c:v>
                </c:pt>
                <c:pt idx="35">
                  <c:v>269.23</c:v>
                </c:pt>
                <c:pt idx="36">
                  <c:v>276.92</c:v>
                </c:pt>
                <c:pt idx="37">
                  <c:v>284.62</c:v>
                </c:pt>
                <c:pt idx="38">
                  <c:v>292.31</c:v>
                </c:pt>
                <c:pt idx="39">
                  <c:v>300.0</c:v>
                </c:pt>
                <c:pt idx="40">
                  <c:v>307.69</c:v>
                </c:pt>
                <c:pt idx="41">
                  <c:v>315.38</c:v>
                </c:pt>
                <c:pt idx="42">
                  <c:v>323.08</c:v>
                </c:pt>
                <c:pt idx="43">
                  <c:v>330.77</c:v>
                </c:pt>
                <c:pt idx="44">
                  <c:v>338.46</c:v>
                </c:pt>
                <c:pt idx="45">
                  <c:v>346.15</c:v>
                </c:pt>
                <c:pt idx="46">
                  <c:v>353.85</c:v>
                </c:pt>
                <c:pt idx="47">
                  <c:v>361.54</c:v>
                </c:pt>
                <c:pt idx="48">
                  <c:v>369.23</c:v>
                </c:pt>
                <c:pt idx="49">
                  <c:v>376.92</c:v>
                </c:pt>
                <c:pt idx="50">
                  <c:v>384.62</c:v>
                </c:pt>
                <c:pt idx="51">
                  <c:v>392.31</c:v>
                </c:pt>
                <c:pt idx="52">
                  <c:v>400.0</c:v>
                </c:pt>
                <c:pt idx="53">
                  <c:v>407.69</c:v>
                </c:pt>
                <c:pt idx="54">
                  <c:v>415.38</c:v>
                </c:pt>
                <c:pt idx="55">
                  <c:v>423.08</c:v>
                </c:pt>
                <c:pt idx="56">
                  <c:v>430.77</c:v>
                </c:pt>
                <c:pt idx="57">
                  <c:v>438.46</c:v>
                </c:pt>
                <c:pt idx="58">
                  <c:v>446.15</c:v>
                </c:pt>
                <c:pt idx="59">
                  <c:v>453.85</c:v>
                </c:pt>
                <c:pt idx="60">
                  <c:v>461.54</c:v>
                </c:pt>
                <c:pt idx="61">
                  <c:v>469.23</c:v>
                </c:pt>
                <c:pt idx="62">
                  <c:v>476.92</c:v>
                </c:pt>
              </c:numCache>
            </c:numRef>
          </c:xVal>
          <c:yVal>
            <c:numRef>
              <c:f>'First Set'!$I$2:$I$64</c:f>
              <c:numCache>
                <c:formatCode>General</c:formatCode>
                <c:ptCount val="63"/>
                <c:pt idx="0">
                  <c:v>0.0</c:v>
                </c:pt>
                <c:pt idx="1">
                  <c:v>0.0078542097178422</c:v>
                </c:pt>
                <c:pt idx="2">
                  <c:v>0.0309233299890341</c:v>
                </c:pt>
                <c:pt idx="3">
                  <c:v>0.0677578431446471</c:v>
                </c:pt>
                <c:pt idx="4">
                  <c:v>0.116043301255251</c:v>
                </c:pt>
                <c:pt idx="5">
                  <c:v>0.172745751406263</c:v>
                </c:pt>
                <c:pt idx="6">
                  <c:v>0.218593950681987</c:v>
                </c:pt>
                <c:pt idx="7">
                  <c:v>0.234998668668363</c:v>
                </c:pt>
                <c:pt idx="8">
                  <c:v>0.220929136601974</c:v>
                </c:pt>
                <c:pt idx="9">
                  <c:v>0.177269394926671</c:v>
                </c:pt>
                <c:pt idx="10">
                  <c:v>0.106762745781211</c:v>
                </c:pt>
                <c:pt idx="11">
                  <c:v>0.0138393812367195</c:v>
                </c:pt>
                <c:pt idx="12">
                  <c:v>-0.0956619819642431</c:v>
                </c:pt>
                <c:pt idx="13">
                  <c:v>-0.210918321111156</c:v>
                </c:pt>
                <c:pt idx="14">
                  <c:v>-0.320559453966597</c:v>
                </c:pt>
                <c:pt idx="15">
                  <c:v>-0.417142491537863</c:v>
                </c:pt>
                <c:pt idx="16">
                  <c:v>-0.483797342584759</c:v>
                </c:pt>
                <c:pt idx="17">
                  <c:v>-0.523063674296206</c:v>
                </c:pt>
                <c:pt idx="18">
                  <c:v>-0.542638985064275</c:v>
                </c:pt>
                <c:pt idx="19">
                  <c:v>-0.539409624756673</c:v>
                </c:pt>
                <c:pt idx="20">
                  <c:v>-0.499676143270709</c:v>
                </c:pt>
                <c:pt idx="21">
                  <c:v>-0.41555833940163</c:v>
                </c:pt>
                <c:pt idx="22">
                  <c:v>-0.299640299825363</c:v>
                </c:pt>
                <c:pt idx="23">
                  <c:v>-0.15645798459669</c:v>
                </c:pt>
                <c:pt idx="24">
                  <c:v>0.00785420971784195</c:v>
                </c:pt>
                <c:pt idx="25">
                  <c:v>0.18590375695213</c:v>
                </c:pt>
                <c:pt idx="26">
                  <c:v>0.36160405478236</c:v>
                </c:pt>
                <c:pt idx="27">
                  <c:v>0.518992810898179</c:v>
                </c:pt>
                <c:pt idx="28">
                  <c:v>0.651042985804468</c:v>
                </c:pt>
                <c:pt idx="29">
                  <c:v>0.752204978053814</c:v>
                </c:pt>
                <c:pt idx="30">
                  <c:v>0.818711994874345</c:v>
                </c:pt>
                <c:pt idx="31">
                  <c:v>0.864484313710706</c:v>
                </c:pt>
                <c:pt idx="32">
                  <c:v>0.904508497187474</c:v>
                </c:pt>
                <c:pt idx="33">
                  <c:v>0.938153340021931</c:v>
                </c:pt>
                <c:pt idx="34">
                  <c:v>0.964888242944126</c:v>
                </c:pt>
                <c:pt idx="35">
                  <c:v>0.984291580564315</c:v>
                </c:pt>
                <c:pt idx="36">
                  <c:v>0.996057350657239</c:v>
                </c:pt>
                <c:pt idx="37">
                  <c:v>1.0</c:v>
                </c:pt>
                <c:pt idx="38">
                  <c:v>0.996057350657239</c:v>
                </c:pt>
                <c:pt idx="39">
                  <c:v>0.984291580564315</c:v>
                </c:pt>
                <c:pt idx="40">
                  <c:v>0.964888242944126</c:v>
                </c:pt>
                <c:pt idx="41">
                  <c:v>0.938153340021932</c:v>
                </c:pt>
                <c:pt idx="42">
                  <c:v>0.904508497187474</c:v>
                </c:pt>
                <c:pt idx="43">
                  <c:v>0.864484313710706</c:v>
                </c:pt>
                <c:pt idx="44">
                  <c:v>0.818711994874345</c:v>
                </c:pt>
                <c:pt idx="45">
                  <c:v>0.767913397489498</c:v>
                </c:pt>
                <c:pt idx="46">
                  <c:v>0.712889645782536</c:v>
                </c:pt>
                <c:pt idx="47">
                  <c:v>0.654508497187474</c:v>
                </c:pt>
                <c:pt idx="48">
                  <c:v>0.593690657292862</c:v>
                </c:pt>
                <c:pt idx="49">
                  <c:v>0.531395259764657</c:v>
                </c:pt>
                <c:pt idx="50">
                  <c:v>0.468604740235344</c:v>
                </c:pt>
                <c:pt idx="51">
                  <c:v>0.406309342707137</c:v>
                </c:pt>
                <c:pt idx="52">
                  <c:v>0.345491502812526</c:v>
                </c:pt>
                <c:pt idx="53">
                  <c:v>0.287110354217464</c:v>
                </c:pt>
                <c:pt idx="54">
                  <c:v>0.232086602510502</c:v>
                </c:pt>
                <c:pt idx="55">
                  <c:v>0.181288005125655</c:v>
                </c:pt>
                <c:pt idx="56">
                  <c:v>0.135515686289294</c:v>
                </c:pt>
                <c:pt idx="57">
                  <c:v>0.0954915028125264</c:v>
                </c:pt>
                <c:pt idx="58">
                  <c:v>0.0618466599780684</c:v>
                </c:pt>
                <c:pt idx="59">
                  <c:v>0.0351117570558747</c:v>
                </c:pt>
                <c:pt idx="60">
                  <c:v>0.0157084194356845</c:v>
                </c:pt>
                <c:pt idx="61">
                  <c:v>0.00394264934276106</c:v>
                </c:pt>
                <c:pt idx="62">
                  <c:v>0.0</c:v>
                </c:pt>
              </c:numCache>
            </c:numRef>
          </c:yVal>
          <c:smooth val="0"/>
        </c:ser>
        <c:dLbls>
          <c:showLegendKey val="0"/>
          <c:showVal val="0"/>
          <c:showCatName val="0"/>
          <c:showSerName val="0"/>
          <c:showPercent val="0"/>
          <c:showBubbleSize val="0"/>
        </c:dLbls>
        <c:axId val="-2067762104"/>
        <c:axId val="-2067758776"/>
      </c:scatterChart>
      <c:valAx>
        <c:axId val="-2067762104"/>
        <c:scaling>
          <c:orientation val="minMax"/>
          <c:max val="480.0"/>
          <c:min val="0.0"/>
        </c:scaling>
        <c:delete val="0"/>
        <c:axPos val="b"/>
        <c:numFmt formatCode="General" sourceLinked="1"/>
        <c:majorTickMark val="out"/>
        <c:minorTickMark val="none"/>
        <c:tickLblPos val="nextTo"/>
        <c:spPr>
          <a:ln w="28575" cap="flat" cmpd="sng" algn="ctr">
            <a:solidFill>
              <a:srgbClr val="000000"/>
            </a:solidFill>
            <a:prstDash val="solid"/>
            <a:round/>
            <a:headEnd type="none" w="med" len="med"/>
            <a:tailEnd type="none" w="med" len="med"/>
          </a:ln>
        </c:spPr>
        <c:txPr>
          <a:bodyPr rot="0" vert="horz"/>
          <a:lstStyle/>
          <a:p>
            <a:pPr>
              <a:defRPr sz="1200" b="0" i="0" u="none" strike="noStrike" baseline="0">
                <a:solidFill>
                  <a:srgbClr val="000000"/>
                </a:solidFill>
                <a:latin typeface="Geneva"/>
                <a:ea typeface="Geneva"/>
                <a:cs typeface="Geneva"/>
              </a:defRPr>
            </a:pPr>
            <a:endParaRPr lang="en-US"/>
          </a:p>
        </c:txPr>
        <c:crossAx val="-2067758776"/>
        <c:crosses val="autoZero"/>
        <c:crossBetween val="midCat"/>
        <c:majorUnit val="100.0"/>
        <c:minorUnit val="1.0"/>
      </c:valAx>
      <c:valAx>
        <c:axId val="-2067758776"/>
        <c:scaling>
          <c:orientation val="minMax"/>
          <c:max val="2.1"/>
          <c:min val="-1.0"/>
        </c:scaling>
        <c:delete val="1"/>
        <c:axPos val="l"/>
        <c:numFmt formatCode="General" sourceLinked="1"/>
        <c:majorTickMark val="cross"/>
        <c:minorTickMark val="none"/>
        <c:tickLblPos val="nextTo"/>
        <c:crossAx val="-2067762104"/>
        <c:crosses val="autoZero"/>
        <c:crossBetween val="midCat"/>
        <c:majorUnit val="0.5"/>
        <c:minorUnit val="0.1"/>
      </c:valAx>
      <c:spPr>
        <a:noFill/>
        <a:ln w="25400">
          <a:noFill/>
        </a:ln>
      </c:spPr>
    </c:plotArea>
    <c:plotVisOnly val="1"/>
    <c:dispBlanksAs val="gap"/>
    <c:showDLblsOverMax val="0"/>
  </c:chart>
  <c:spPr>
    <a:noFill/>
    <a:ln w="9525">
      <a:noFill/>
    </a:ln>
  </c:spPr>
  <c:txPr>
    <a:bodyPr/>
    <a:lstStyle/>
    <a:p>
      <a:pPr>
        <a:defRPr sz="900" b="0" i="0" u="none" strike="noStrike" baseline="0">
          <a:solidFill>
            <a:srgbClr val="000000"/>
          </a:solidFill>
          <a:latin typeface="Geneva"/>
          <a:ea typeface="Geneva"/>
          <a:cs typeface="Geneva"/>
        </a:defRPr>
      </a:pPr>
      <a:endParaRPr lang="en-US"/>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866" name="Rectangle 2"/>
          <p:cNvSpPr>
            <a:spLocks noGrp="1" noChangeArrowheads="1"/>
          </p:cNvSpPr>
          <p:nvPr>
            <p:ph type="hdr" sz="quarter"/>
          </p:nvPr>
        </p:nvSpPr>
        <p:spPr bwMode="auto">
          <a:xfrm>
            <a:off x="0" y="0"/>
            <a:ext cx="2971800" cy="457200"/>
          </a:xfrm>
          <a:prstGeom prst="rect">
            <a:avLst/>
          </a:prstGeom>
          <a:noFill/>
          <a:ln w="12700" cap="sq">
            <a:noFill/>
            <a:miter lim="800000"/>
            <a:headEnd type="none" w="sm" len="sm"/>
            <a:tailEnd type="none" w="sm" len="sm"/>
          </a:ln>
          <a:effectLst/>
        </p:spPr>
        <p:txBody>
          <a:bodyPr vert="horz" wrap="square" lIns="91440" tIns="45720" rIns="91440" bIns="45720" numCol="1" anchor="t" anchorCtr="0" compatLnSpc="1">
            <a:prstTxWarp prst="textNoShape">
              <a:avLst/>
            </a:prstTxWarp>
          </a:bodyPr>
          <a:lstStyle>
            <a:lvl1pPr algn="l">
              <a:defRPr sz="1000">
                <a:latin typeface="Times" pitchFamily="-112" charset="0"/>
              </a:defRPr>
            </a:lvl1pPr>
          </a:lstStyle>
          <a:p>
            <a:endParaRPr lang="en-US"/>
          </a:p>
        </p:txBody>
      </p:sp>
      <p:sp>
        <p:nvSpPr>
          <p:cNvPr id="36867" name="Rectangle 3"/>
          <p:cNvSpPr>
            <a:spLocks noGrp="1" noChangeArrowheads="1"/>
          </p:cNvSpPr>
          <p:nvPr>
            <p:ph type="dt" sz="quarter" idx="1"/>
          </p:nvPr>
        </p:nvSpPr>
        <p:spPr bwMode="auto">
          <a:xfrm>
            <a:off x="3886200" y="0"/>
            <a:ext cx="2971800" cy="457200"/>
          </a:xfrm>
          <a:prstGeom prst="rect">
            <a:avLst/>
          </a:prstGeom>
          <a:noFill/>
          <a:ln w="12700" cap="sq">
            <a:noFill/>
            <a:miter lim="800000"/>
            <a:headEnd type="none" w="sm" len="sm"/>
            <a:tailEnd type="none" w="sm" len="sm"/>
          </a:ln>
          <a:effectLst/>
        </p:spPr>
        <p:txBody>
          <a:bodyPr vert="horz" wrap="square" lIns="91440" tIns="45720" rIns="91440" bIns="45720" numCol="1" anchor="t" anchorCtr="0" compatLnSpc="1">
            <a:prstTxWarp prst="textNoShape">
              <a:avLst/>
            </a:prstTxWarp>
          </a:bodyPr>
          <a:lstStyle>
            <a:lvl1pPr algn="r">
              <a:defRPr sz="1200">
                <a:latin typeface="Times" pitchFamily="-112" charset="0"/>
              </a:defRPr>
            </a:lvl1pPr>
          </a:lstStyle>
          <a:p>
            <a:endParaRPr lang="en-US"/>
          </a:p>
        </p:txBody>
      </p:sp>
      <p:sp>
        <p:nvSpPr>
          <p:cNvPr id="36869" name="Rectangle 5"/>
          <p:cNvSpPr>
            <a:spLocks noGrp="1" noChangeArrowheads="1"/>
          </p:cNvSpPr>
          <p:nvPr>
            <p:ph type="sldNum" sz="quarter" idx="3"/>
          </p:nvPr>
        </p:nvSpPr>
        <p:spPr bwMode="auto">
          <a:xfrm>
            <a:off x="3886200" y="8686800"/>
            <a:ext cx="2971800" cy="457200"/>
          </a:xfrm>
          <a:prstGeom prst="rect">
            <a:avLst/>
          </a:prstGeom>
          <a:noFill/>
          <a:ln w="12700" cap="sq">
            <a:noFill/>
            <a:miter lim="800000"/>
            <a:headEnd type="none" w="sm" len="sm"/>
            <a:tailEnd type="none" w="sm" len="sm"/>
          </a:ln>
          <a:effectLst/>
        </p:spPr>
        <p:txBody>
          <a:bodyPr vert="horz" wrap="square" lIns="91440" tIns="45720" rIns="91440" bIns="45720" numCol="1" anchor="b" anchorCtr="0" compatLnSpc="1">
            <a:prstTxWarp prst="textNoShape">
              <a:avLst/>
            </a:prstTxWarp>
          </a:bodyPr>
          <a:lstStyle>
            <a:lvl1pPr algn="r">
              <a:defRPr sz="1000">
                <a:latin typeface="Times" pitchFamily="-112" charset="0"/>
              </a:defRPr>
            </a:lvl1pPr>
          </a:lstStyle>
          <a:p>
            <a:fld id="{CD5EB2EA-FAF2-ED43-BAB3-870105321C9C}" type="slidenum">
              <a:rPr lang="en-US"/>
              <a:pPr/>
              <a:t>‹#›</a:t>
            </a:fld>
            <a:endParaRPr lang="en-US" sz="1200"/>
          </a:p>
        </p:txBody>
      </p:sp>
      <p:sp>
        <p:nvSpPr>
          <p:cNvPr id="36870" name="Rectangle 6"/>
          <p:cNvSpPr>
            <a:spLocks noGrp="1" noChangeArrowheads="1"/>
          </p:cNvSpPr>
          <p:nvPr/>
        </p:nvSpPr>
        <p:spPr bwMode="auto">
          <a:xfrm>
            <a:off x="0" y="8683625"/>
            <a:ext cx="2971800" cy="457200"/>
          </a:xfrm>
          <a:prstGeom prst="rect">
            <a:avLst/>
          </a:prstGeom>
          <a:noFill/>
          <a:ln w="12700" cap="sq">
            <a:noFill/>
            <a:miter lim="800000"/>
            <a:headEnd type="none" w="sm" len="sm"/>
            <a:tailEnd type="none" w="sm" len="sm"/>
          </a:ln>
          <a:effectLst/>
        </p:spPr>
        <p:txBody>
          <a:bodyPr anchor="b">
            <a:prstTxWarp prst="textNoShape">
              <a:avLst/>
            </a:prstTxWarp>
          </a:bodyPr>
          <a:lstStyle/>
          <a:p>
            <a:pPr algn="l"/>
            <a:r>
              <a:rPr lang="en-US" sz="1000">
                <a:latin typeface="Times" pitchFamily="-112" charset="0"/>
                <a:ea typeface="ＭＳ Ｐゴシック" pitchFamily="-112" charset="-128"/>
                <a:cs typeface="ＭＳ Ｐゴシック" pitchFamily="-112" charset="-128"/>
              </a:rPr>
              <a:t>ERP Boot Camp</a:t>
            </a:r>
          </a:p>
          <a:p>
            <a:pPr algn="l"/>
            <a:r>
              <a:rPr lang="en-US" sz="1000">
                <a:latin typeface="Times" pitchFamily="-112" charset="0"/>
                <a:ea typeface="ＭＳ Ｐゴシック" pitchFamily="-112" charset="-128"/>
                <a:cs typeface="ＭＳ Ｐゴシック" pitchFamily="-112" charset="-128"/>
              </a:rPr>
              <a:t>© S. J. Luck, All rights reserved</a:t>
            </a:r>
            <a:endParaRPr lang="en-US" sz="1200">
              <a:latin typeface="Times" pitchFamily="-112" charset="0"/>
              <a:ea typeface="ＭＳ Ｐゴシック" pitchFamily="-112" charset="-128"/>
              <a:cs typeface="ＭＳ Ｐゴシック" pitchFamily="-112" charset="-128"/>
            </a:endParaRPr>
          </a:p>
        </p:txBody>
      </p:sp>
    </p:spTree>
    <p:extLst>
      <p:ext uri="{BB962C8B-B14F-4D97-AF65-F5344CB8AC3E}">
        <p14:creationId xmlns:p14="http://schemas.microsoft.com/office/powerpoint/2010/main" val="3186860558"/>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png>
</file>

<file path=ppt/media/image11.png>
</file>

<file path=ppt/media/image18.png>
</file>

<file path=ppt/media/image2.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Rectangle 2"/>
          <p:cNvSpPr>
            <a:spLocks noGrp="1" noChangeArrowheads="1"/>
          </p:cNvSpPr>
          <p:nvPr>
            <p:ph type="hdr" sz="quarter"/>
          </p:nvPr>
        </p:nvSpPr>
        <p:spPr bwMode="auto">
          <a:xfrm>
            <a:off x="0" y="0"/>
            <a:ext cx="2971800" cy="457200"/>
          </a:xfrm>
          <a:prstGeom prst="rect">
            <a:avLst/>
          </a:prstGeom>
          <a:noFill/>
          <a:ln w="12700" cap="sq">
            <a:noFill/>
            <a:miter lim="800000"/>
            <a:headEnd type="none" w="sm" len="sm"/>
            <a:tailEnd type="none" w="sm" len="sm"/>
          </a:ln>
          <a:effectLst/>
        </p:spPr>
        <p:txBody>
          <a:bodyPr vert="horz" wrap="square" lIns="91440" tIns="45720" rIns="91440" bIns="45720" numCol="1" anchor="t" anchorCtr="0" compatLnSpc="1">
            <a:prstTxWarp prst="textNoShape">
              <a:avLst/>
            </a:prstTxWarp>
          </a:bodyPr>
          <a:lstStyle>
            <a:lvl1pPr algn="l">
              <a:defRPr sz="1200">
                <a:latin typeface="Times" pitchFamily="-112" charset="0"/>
              </a:defRPr>
            </a:lvl1pPr>
          </a:lstStyle>
          <a:p>
            <a:endParaRPr lang="en-US"/>
          </a:p>
        </p:txBody>
      </p:sp>
      <p:sp>
        <p:nvSpPr>
          <p:cNvPr id="13315" name="Rectangle 3"/>
          <p:cNvSpPr>
            <a:spLocks noGrp="1" noChangeArrowheads="1"/>
          </p:cNvSpPr>
          <p:nvPr>
            <p:ph type="dt" idx="1"/>
          </p:nvPr>
        </p:nvSpPr>
        <p:spPr bwMode="auto">
          <a:xfrm>
            <a:off x="3886200" y="0"/>
            <a:ext cx="2971800" cy="457200"/>
          </a:xfrm>
          <a:prstGeom prst="rect">
            <a:avLst/>
          </a:prstGeom>
          <a:noFill/>
          <a:ln w="12700" cap="sq">
            <a:noFill/>
            <a:miter lim="800000"/>
            <a:headEnd type="none" w="sm" len="sm"/>
            <a:tailEnd type="none" w="sm" len="sm"/>
          </a:ln>
          <a:effectLst/>
        </p:spPr>
        <p:txBody>
          <a:bodyPr vert="horz" wrap="square" lIns="91440" tIns="45720" rIns="91440" bIns="45720" numCol="1" anchor="t" anchorCtr="0" compatLnSpc="1">
            <a:prstTxWarp prst="textNoShape">
              <a:avLst/>
            </a:prstTxWarp>
          </a:bodyPr>
          <a:lstStyle>
            <a:lvl1pPr algn="r">
              <a:defRPr sz="1200">
                <a:latin typeface="Times" pitchFamily="-112" charset="0"/>
              </a:defRPr>
            </a:lvl1pPr>
          </a:lstStyle>
          <a:p>
            <a:endParaRPr lang="en-US"/>
          </a:p>
        </p:txBody>
      </p:sp>
      <p:sp>
        <p:nvSpPr>
          <p:cNvPr id="1331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13317" name="Rectangle 5"/>
          <p:cNvSpPr>
            <a:spLocks noGrp="1" noChangeArrowheads="1"/>
          </p:cNvSpPr>
          <p:nvPr>
            <p:ph type="body" sz="quarter" idx="3"/>
          </p:nvPr>
        </p:nvSpPr>
        <p:spPr bwMode="auto">
          <a:xfrm>
            <a:off x="914400" y="4343400"/>
            <a:ext cx="5029200" cy="4114800"/>
          </a:xfrm>
          <a:prstGeom prst="rect">
            <a:avLst/>
          </a:prstGeom>
          <a:noFill/>
          <a:ln w="12700" cap="sq">
            <a:noFill/>
            <a:miter lim="800000"/>
            <a:headEnd type="none" w="sm" len="sm"/>
            <a:tailEnd type="none" w="sm" len="sm"/>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318" name="Rectangle 6"/>
          <p:cNvSpPr>
            <a:spLocks noGrp="1" noChangeArrowheads="1"/>
          </p:cNvSpPr>
          <p:nvPr>
            <p:ph type="ftr" sz="quarter" idx="4"/>
          </p:nvPr>
        </p:nvSpPr>
        <p:spPr bwMode="auto">
          <a:xfrm>
            <a:off x="0" y="8686800"/>
            <a:ext cx="2971800" cy="457200"/>
          </a:xfrm>
          <a:prstGeom prst="rect">
            <a:avLst/>
          </a:prstGeom>
          <a:noFill/>
          <a:ln w="12700" cap="sq">
            <a:noFill/>
            <a:miter lim="800000"/>
            <a:headEnd type="none" w="sm" len="sm"/>
            <a:tailEnd type="none" w="sm" len="sm"/>
          </a:ln>
          <a:effectLst/>
        </p:spPr>
        <p:txBody>
          <a:bodyPr vert="horz" wrap="square" lIns="91440" tIns="45720" rIns="91440" bIns="45720" numCol="1" anchor="b" anchorCtr="0" compatLnSpc="1">
            <a:prstTxWarp prst="textNoShape">
              <a:avLst/>
            </a:prstTxWarp>
          </a:bodyPr>
          <a:lstStyle>
            <a:lvl1pPr algn="l">
              <a:defRPr sz="1200">
                <a:latin typeface="Times" pitchFamily="-112" charset="0"/>
              </a:defRPr>
            </a:lvl1pPr>
          </a:lstStyle>
          <a:p>
            <a:endParaRPr lang="en-US"/>
          </a:p>
        </p:txBody>
      </p:sp>
      <p:sp>
        <p:nvSpPr>
          <p:cNvPr id="13319" name="Rectangle 7"/>
          <p:cNvSpPr>
            <a:spLocks noGrp="1" noChangeArrowheads="1"/>
          </p:cNvSpPr>
          <p:nvPr>
            <p:ph type="sldNum" sz="quarter" idx="5"/>
          </p:nvPr>
        </p:nvSpPr>
        <p:spPr bwMode="auto">
          <a:xfrm>
            <a:off x="3886200" y="8686800"/>
            <a:ext cx="2971800" cy="457200"/>
          </a:xfrm>
          <a:prstGeom prst="rect">
            <a:avLst/>
          </a:prstGeom>
          <a:noFill/>
          <a:ln w="12700" cap="sq">
            <a:noFill/>
            <a:miter lim="800000"/>
            <a:headEnd type="none" w="sm" len="sm"/>
            <a:tailEnd type="none" w="sm" len="sm"/>
          </a:ln>
          <a:effectLst/>
        </p:spPr>
        <p:txBody>
          <a:bodyPr vert="horz" wrap="square" lIns="91440" tIns="45720" rIns="91440" bIns="45720" numCol="1" anchor="b" anchorCtr="0" compatLnSpc="1">
            <a:prstTxWarp prst="textNoShape">
              <a:avLst/>
            </a:prstTxWarp>
          </a:bodyPr>
          <a:lstStyle>
            <a:lvl1pPr algn="r">
              <a:defRPr sz="1200">
                <a:latin typeface="Times" pitchFamily="-112" charset="0"/>
              </a:defRPr>
            </a:lvl1pPr>
          </a:lstStyle>
          <a:p>
            <a:fld id="{50706C92-9968-E849-B206-EC412BA90D92}" type="slidenum">
              <a:rPr lang="en-US"/>
              <a:pPr/>
              <a:t>‹#›</a:t>
            </a:fld>
            <a:endParaRPr lang="en-US"/>
          </a:p>
        </p:txBody>
      </p:sp>
    </p:spTree>
    <p:extLst>
      <p:ext uri="{BB962C8B-B14F-4D97-AF65-F5344CB8AC3E}">
        <p14:creationId xmlns:p14="http://schemas.microsoft.com/office/powerpoint/2010/main" val="118947082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12"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12" charset="0"/>
        <a:ea typeface="ＭＳ Ｐゴシック" pitchFamily="-112" charset="-128"/>
        <a:cs typeface="+mn-cs"/>
      </a:defRPr>
    </a:lvl2pPr>
    <a:lvl3pPr marL="914400" algn="l" rtl="0" eaLnBrk="0" fontAlgn="base" hangingPunct="0">
      <a:spcBef>
        <a:spcPct val="30000"/>
      </a:spcBef>
      <a:spcAft>
        <a:spcPct val="0"/>
      </a:spcAft>
      <a:defRPr sz="1200" kern="1200">
        <a:solidFill>
          <a:schemeClr val="tx1"/>
        </a:solidFill>
        <a:latin typeface="Times New Roman" pitchFamily="-112" charset="0"/>
        <a:ea typeface="ＭＳ Ｐゴシック" pitchFamily="-112" charset="-128"/>
        <a:cs typeface="+mn-cs"/>
      </a:defRPr>
    </a:lvl3pPr>
    <a:lvl4pPr marL="1371600" algn="l" rtl="0" eaLnBrk="0" fontAlgn="base" hangingPunct="0">
      <a:spcBef>
        <a:spcPct val="30000"/>
      </a:spcBef>
      <a:spcAft>
        <a:spcPct val="0"/>
      </a:spcAft>
      <a:defRPr sz="1200" kern="1200">
        <a:solidFill>
          <a:schemeClr val="tx1"/>
        </a:solidFill>
        <a:latin typeface="Times New Roman" pitchFamily="-112" charset="0"/>
        <a:ea typeface="ＭＳ Ｐゴシック" pitchFamily="-112" charset="-128"/>
        <a:cs typeface="+mn-cs"/>
      </a:defRPr>
    </a:lvl4pPr>
    <a:lvl5pPr marL="1828800" algn="l" rtl="0" eaLnBrk="0" fontAlgn="base" hangingPunct="0">
      <a:spcBef>
        <a:spcPct val="30000"/>
      </a:spcBef>
      <a:spcAft>
        <a:spcPct val="0"/>
      </a:spcAft>
      <a:defRPr sz="1200" kern="1200">
        <a:solidFill>
          <a:schemeClr val="tx1"/>
        </a:solidFill>
        <a:latin typeface="Times New Roman" pitchFamily="-112" charset="0"/>
        <a:ea typeface="ＭＳ Ｐゴシック" pitchFamily="-112"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ABA4030-FD9F-0446-BE16-24E4DAFC8462}" type="slidenum">
              <a:rPr lang="en-US"/>
              <a:pPr/>
              <a:t>1</a:t>
            </a:fld>
            <a:endParaRPr lang="en-US"/>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fld id="{20E9CACB-7491-3F46-94CF-7D3601E75AB4}" type="slidenum">
              <a:rPr lang="en-US">
                <a:latin typeface="Times" pitchFamily="-111" charset="0"/>
              </a:rPr>
              <a:pPr/>
              <a:t>10</a:t>
            </a:fld>
            <a:endParaRPr lang="en-US">
              <a:latin typeface="Times" pitchFamily="-111" charset="0"/>
            </a:endParaRPr>
          </a:p>
        </p:txBody>
      </p:sp>
      <p:sp>
        <p:nvSpPr>
          <p:cNvPr id="59395" name="Rectangle 2"/>
          <p:cNvSpPr>
            <a:spLocks noGrp="1" noRot="1" noChangeAspect="1" noChangeArrowheads="1"/>
          </p:cNvSpPr>
          <p:nvPr>
            <p:ph type="sldImg"/>
          </p:nvPr>
        </p:nvSpPr>
        <p:spPr>
          <a:solidFill>
            <a:srgbClr val="FFFFFF"/>
          </a:solidFill>
          <a:ln/>
        </p:spPr>
      </p:sp>
      <p:sp>
        <p:nvSpPr>
          <p:cNvPr id="59396" name="Rectangle 3"/>
          <p:cNvSpPr>
            <a:spLocks noGrp="1" noChangeArrowheads="1"/>
          </p:cNvSpPr>
          <p:nvPr>
            <p:ph type="body" idx="1"/>
          </p:nvPr>
        </p:nvSpPr>
        <p:spPr>
          <a:solidFill>
            <a:srgbClr val="FFFFFF"/>
          </a:solidFill>
          <a:ln>
            <a:solidFill>
              <a:srgbClr val="000000"/>
            </a:solidFill>
          </a:ln>
        </p:spPr>
        <p:txBody>
          <a:bodyPr/>
          <a:lstStyle/>
          <a:p>
            <a:pPr rtl="0"/>
            <a:r>
              <a:rPr lang="en-US" sz="1200" kern="1200" baseline="0" dirty="0" smtClean="0">
                <a:solidFill>
                  <a:schemeClr val="tx1"/>
                </a:solidFill>
                <a:latin typeface="Times New Roman" pitchFamily="-112" charset="0"/>
                <a:ea typeface="+mn-ea"/>
                <a:cs typeface="+mn-cs"/>
              </a:rPr>
              <a:t>Adapted from Figure 2.1 in Luck, Steven J. (2005). An introduction to the Event-Related Potential Technique. Cambridge, MA: MIT Press.© MIT Press. This material may be used for nonprofit research and education purposes only, and it may not be reprinted or distributed in any form including print and electronic forms.</a:t>
            </a:r>
          </a:p>
          <a:p>
            <a:pPr rtl="0"/>
            <a:endParaRPr lang="en-US" sz="1200" kern="1200" baseline="0" dirty="0" smtClean="0">
              <a:solidFill>
                <a:schemeClr val="tx1"/>
              </a:solidFill>
              <a:latin typeface="Times New Roman" pitchFamily="-112" charset="0"/>
              <a:ea typeface="+mn-ea"/>
              <a:cs typeface="+mn-cs"/>
            </a:endParaRPr>
          </a:p>
          <a:p>
            <a:pPr rtl="0"/>
            <a:r>
              <a:rPr lang="en-US" sz="1200" kern="1200" baseline="0" dirty="0" smtClean="0">
                <a:solidFill>
                  <a:schemeClr val="tx1"/>
                </a:solidFill>
                <a:latin typeface="Times New Roman" pitchFamily="-112" charset="0"/>
                <a:ea typeface="+mn-ea"/>
                <a:cs typeface="+mn-cs"/>
              </a:rPr>
              <a:t>Other content: ©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fld id="{20E9CACB-7491-3F46-94CF-7D3601E75AB4}" type="slidenum">
              <a:rPr lang="en-US">
                <a:latin typeface="Times" pitchFamily="-111" charset="0"/>
              </a:rPr>
              <a:pPr/>
              <a:t>11</a:t>
            </a:fld>
            <a:endParaRPr lang="en-US">
              <a:latin typeface="Times" pitchFamily="-111" charset="0"/>
            </a:endParaRPr>
          </a:p>
        </p:txBody>
      </p:sp>
      <p:sp>
        <p:nvSpPr>
          <p:cNvPr id="59395" name="Rectangle 2"/>
          <p:cNvSpPr>
            <a:spLocks noGrp="1" noRot="1" noChangeAspect="1" noChangeArrowheads="1"/>
          </p:cNvSpPr>
          <p:nvPr>
            <p:ph type="sldImg"/>
          </p:nvPr>
        </p:nvSpPr>
        <p:spPr>
          <a:solidFill>
            <a:srgbClr val="FFFFFF"/>
          </a:solidFill>
          <a:ln/>
        </p:spPr>
      </p:sp>
      <p:sp>
        <p:nvSpPr>
          <p:cNvPr id="59396" name="Rectangle 3"/>
          <p:cNvSpPr>
            <a:spLocks noGrp="1" noChangeArrowheads="1"/>
          </p:cNvSpPr>
          <p:nvPr>
            <p:ph type="body" idx="1"/>
          </p:nvPr>
        </p:nvSpPr>
        <p:spPr>
          <a:solidFill>
            <a:srgbClr val="FFFFFF"/>
          </a:solidFill>
          <a:ln>
            <a:solidFill>
              <a:srgbClr val="000000"/>
            </a:solidFill>
          </a:ln>
        </p:spPr>
        <p:txBody>
          <a:bodyPr/>
          <a:lstStyle/>
          <a:p>
            <a:pPr rtl="0"/>
            <a:r>
              <a:rPr lang="en-US" sz="1200" kern="1200" baseline="0" dirty="0" smtClean="0">
                <a:solidFill>
                  <a:schemeClr val="tx1"/>
                </a:solidFill>
                <a:latin typeface="Times New Roman" pitchFamily="-112" charset="0"/>
                <a:ea typeface="+mn-ea"/>
                <a:cs typeface="+mn-cs"/>
              </a:rPr>
              <a:t>Adapted from Figure 2.1 in Luck, Steven J. (2005). An introduction to the Event-Related Potential Technique. Cambridge, MA: MIT Press.© MIT Press. This material may be used for nonprofit research and education purposes only, and it may not be reprinted or distributed in any form including print and electronic forms.</a:t>
            </a:r>
          </a:p>
          <a:p>
            <a:pPr rtl="0"/>
            <a:endParaRPr lang="en-US" sz="1200" kern="1200" baseline="0" dirty="0" smtClean="0">
              <a:solidFill>
                <a:schemeClr val="tx1"/>
              </a:solidFill>
              <a:latin typeface="Times New Roman" pitchFamily="-112" charset="0"/>
              <a:ea typeface="+mn-ea"/>
              <a:cs typeface="+mn-cs"/>
            </a:endParaRPr>
          </a:p>
          <a:p>
            <a:pPr rtl="0"/>
            <a:r>
              <a:rPr lang="en-US" sz="1200" kern="1200" baseline="0" dirty="0" smtClean="0">
                <a:solidFill>
                  <a:schemeClr val="tx1"/>
                </a:solidFill>
                <a:latin typeface="Times New Roman" pitchFamily="-112" charset="0"/>
                <a:ea typeface="+mn-ea"/>
                <a:cs typeface="+mn-cs"/>
              </a:rPr>
              <a:t>Other content: © S. J. Luck. All Rights Reserved. May be used for nonprofit educational purposes if this copyright notice is included. Permission must be obtained from the copyright holder(s) for any other use.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p:spPr>
        <p:txBody>
          <a:bodyPr/>
          <a:lstStyle/>
          <a:p>
            <a:fld id="{539D589F-A6FC-294E-9C7D-BEAFDE326E2D}" type="slidenum">
              <a:rPr lang="en-US">
                <a:latin typeface="Times" pitchFamily="-111" charset="0"/>
              </a:rPr>
              <a:pPr/>
              <a:t>12</a:t>
            </a:fld>
            <a:endParaRPr lang="en-US">
              <a:latin typeface="Times" pitchFamily="-111" charset="0"/>
            </a:endParaRPr>
          </a:p>
        </p:txBody>
      </p:sp>
      <p:sp>
        <p:nvSpPr>
          <p:cNvPr id="47107" name="Rectangle 2"/>
          <p:cNvSpPr>
            <a:spLocks noGrp="1" noRot="1" noChangeAspect="1" noChangeArrowheads="1"/>
          </p:cNvSpPr>
          <p:nvPr>
            <p:ph type="sldImg"/>
          </p:nvPr>
        </p:nvSpPr>
        <p:spPr>
          <a:solidFill>
            <a:srgbClr val="FFFFFF"/>
          </a:solidFill>
          <a:ln/>
        </p:spPr>
      </p:sp>
      <p:sp>
        <p:nvSpPr>
          <p:cNvPr id="47108" name="Rectangle 3"/>
          <p:cNvSpPr>
            <a:spLocks noGrp="1" noChangeArrowheads="1"/>
          </p:cNvSpPr>
          <p:nvPr>
            <p:ph type="body" idx="1"/>
          </p:nvPr>
        </p:nvSpPr>
        <p:spPr>
          <a:solidFill>
            <a:srgbClr val="FFFFFF"/>
          </a:solidFill>
          <a:ln>
            <a:solidFill>
              <a:srgbClr val="000000"/>
            </a:solidFill>
          </a:ln>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 S. J. Luck.</a:t>
            </a:r>
            <a:r>
              <a:rPr lang="en-US" baseline="0" dirty="0" smtClean="0"/>
              <a:t> </a:t>
            </a:r>
            <a:r>
              <a:rPr lang="en-US" dirty="0" smtClean="0"/>
              <a:t>All Rights Reserved.</a:t>
            </a:r>
            <a:r>
              <a:rPr lang="en-US" baseline="0" dirty="0" smtClean="0"/>
              <a:t> M</a:t>
            </a:r>
            <a:r>
              <a:rPr lang="en-US" dirty="0" smtClean="0"/>
              <a:t>ay be used for nonprofit educational purposes if this copyright notice is included</a:t>
            </a:r>
            <a:r>
              <a:rPr lang="en-US" baseline="0" dirty="0" smtClean="0"/>
              <a:t>. </a:t>
            </a:r>
            <a:r>
              <a:rPr lang="en-US" dirty="0" smtClean="0"/>
              <a:t>Permission must be obtained from the copyright </a:t>
            </a:r>
            <a:r>
              <a:rPr lang="en-US" dirty="0" err="1" smtClean="0"/>
              <a:t>holder(s</a:t>
            </a:r>
            <a:r>
              <a:rPr lang="en-US" dirty="0" smtClean="0"/>
              <a:t>) for any other use.</a:t>
            </a:r>
          </a:p>
          <a:p>
            <a:endParaRPr lang="en-US" dirty="0" smtClean="0">
              <a:latin typeface="Times New Roman" pitchFamily="-111" charset="0"/>
              <a:ea typeface="ＭＳ Ｐゴシック" pitchFamily="-111" charset="-128"/>
              <a:cs typeface="ＭＳ Ｐゴシック" pitchFamily="-111" charset="-128"/>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p>
            <a:fld id="{2D79311C-5522-CF40-A941-D966E92D1C60}" type="slidenum">
              <a:rPr lang="en-US">
                <a:latin typeface="Times" pitchFamily="-111" charset="0"/>
              </a:rPr>
              <a:pPr/>
              <a:t>13</a:t>
            </a:fld>
            <a:endParaRPr lang="en-US">
              <a:latin typeface="Times" pitchFamily="-111" charset="0"/>
            </a:endParaRPr>
          </a:p>
        </p:txBody>
      </p:sp>
      <p:sp>
        <p:nvSpPr>
          <p:cNvPr id="61443" name="Rectangle 2"/>
          <p:cNvSpPr>
            <a:spLocks noGrp="1" noRot="1" noChangeAspect="1" noChangeArrowheads="1"/>
          </p:cNvSpPr>
          <p:nvPr>
            <p:ph type="sldImg"/>
          </p:nvPr>
        </p:nvSpPr>
        <p:spPr>
          <a:solidFill>
            <a:srgbClr val="FFFFFF"/>
          </a:solidFill>
          <a:ln/>
        </p:spPr>
      </p:sp>
      <p:sp>
        <p:nvSpPr>
          <p:cNvPr id="61444" name="Rectangle 3"/>
          <p:cNvSpPr>
            <a:spLocks noGrp="1" noChangeArrowheads="1"/>
          </p:cNvSpPr>
          <p:nvPr>
            <p:ph type="body" idx="1"/>
          </p:nvPr>
        </p:nvSpPr>
        <p:spPr>
          <a:solidFill>
            <a:srgbClr val="FFFFFF"/>
          </a:solidFill>
          <a:ln>
            <a:solidFill>
              <a:srgbClr val="000000"/>
            </a:solidFill>
          </a:ln>
        </p:spPr>
        <p:txBody>
          <a:bodyPr/>
          <a:lstStyle/>
          <a:p>
            <a:pPr rtl="0"/>
            <a:r>
              <a:rPr lang="en-US" sz="1200" kern="1200" baseline="0" dirty="0" smtClean="0">
                <a:solidFill>
                  <a:schemeClr val="tx1"/>
                </a:solidFill>
                <a:latin typeface="Times New Roman" pitchFamily="-112" charset="0"/>
                <a:ea typeface="+mn-ea"/>
                <a:cs typeface="+mn-cs"/>
              </a:rPr>
              <a:t>Adapted from Figure 2.1 in Luck, Steven J. (2005). An introduction to the Event-Related Potential Technique. Cambridge, MA: MIT Press.© MIT Press. This material may be used for nonprofit research and education purposes only, and it may not be reprinted or distributed in any form including print and electronic forms.</a:t>
            </a:r>
          </a:p>
          <a:p>
            <a:pPr rtl="0"/>
            <a:endParaRPr lang="en-US" sz="1200" kern="1200" baseline="0" dirty="0" smtClean="0">
              <a:solidFill>
                <a:schemeClr val="tx1"/>
              </a:solidFill>
              <a:latin typeface="Times New Roman" pitchFamily="-112" charset="0"/>
              <a:ea typeface="+mn-ea"/>
              <a:cs typeface="+mn-cs"/>
            </a:endParaRPr>
          </a:p>
          <a:p>
            <a:pPr rtl="0"/>
            <a:r>
              <a:rPr lang="en-US" sz="1200" kern="1200" baseline="0" dirty="0" smtClean="0">
                <a:solidFill>
                  <a:schemeClr val="tx1"/>
                </a:solidFill>
                <a:latin typeface="Times New Roman" pitchFamily="-112" charset="0"/>
                <a:ea typeface="+mn-ea"/>
                <a:cs typeface="+mn-cs"/>
              </a:rPr>
              <a:t>Other content: ©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p>
            <a:fld id="{2D79311C-5522-CF40-A941-D966E92D1C60}" type="slidenum">
              <a:rPr lang="en-US">
                <a:latin typeface="Times" pitchFamily="-111" charset="0"/>
              </a:rPr>
              <a:pPr/>
              <a:t>14</a:t>
            </a:fld>
            <a:endParaRPr lang="en-US">
              <a:latin typeface="Times" pitchFamily="-111" charset="0"/>
            </a:endParaRPr>
          </a:p>
        </p:txBody>
      </p:sp>
      <p:sp>
        <p:nvSpPr>
          <p:cNvPr id="61443" name="Rectangle 2"/>
          <p:cNvSpPr>
            <a:spLocks noGrp="1" noRot="1" noChangeAspect="1" noChangeArrowheads="1"/>
          </p:cNvSpPr>
          <p:nvPr>
            <p:ph type="sldImg"/>
          </p:nvPr>
        </p:nvSpPr>
        <p:spPr>
          <a:solidFill>
            <a:srgbClr val="FFFFFF"/>
          </a:solidFill>
          <a:ln/>
        </p:spPr>
      </p:sp>
      <p:sp>
        <p:nvSpPr>
          <p:cNvPr id="61444" name="Rectangle 3"/>
          <p:cNvSpPr>
            <a:spLocks noGrp="1" noChangeArrowheads="1"/>
          </p:cNvSpPr>
          <p:nvPr>
            <p:ph type="body" idx="1"/>
          </p:nvPr>
        </p:nvSpPr>
        <p:spPr>
          <a:solidFill>
            <a:srgbClr val="FFFFFF"/>
          </a:solidFill>
          <a:ln>
            <a:solidFill>
              <a:srgbClr val="000000"/>
            </a:solidFill>
          </a:ln>
        </p:spPr>
        <p:txBody>
          <a:bodyPr/>
          <a:lstStyle/>
          <a:p>
            <a:pPr rtl="0"/>
            <a:r>
              <a:rPr lang="en-US" sz="1200" kern="1200" baseline="0" dirty="0" smtClean="0">
                <a:solidFill>
                  <a:schemeClr val="tx1"/>
                </a:solidFill>
                <a:latin typeface="Times New Roman" pitchFamily="-112" charset="0"/>
                <a:ea typeface="+mn-ea"/>
                <a:cs typeface="+mn-cs"/>
              </a:rPr>
              <a:t>Adapted from Figure 2.1 in Luck, Steven J. (2005). An introduction to the Event-Related Potential Technique. Cambridge, MA: MIT Press.© MIT Press. This material may be used for nonprofit research and education purposes only, and it may not be reprinted or distributed in any form including print and electronic forms.</a:t>
            </a:r>
          </a:p>
          <a:p>
            <a:pPr rtl="0"/>
            <a:endParaRPr lang="en-US" sz="1200" kern="1200" baseline="0" dirty="0" smtClean="0">
              <a:solidFill>
                <a:schemeClr val="tx1"/>
              </a:solidFill>
              <a:latin typeface="Times New Roman" pitchFamily="-112" charset="0"/>
              <a:ea typeface="+mn-ea"/>
              <a:cs typeface="+mn-cs"/>
            </a:endParaRPr>
          </a:p>
          <a:p>
            <a:pPr rtl="0"/>
            <a:r>
              <a:rPr lang="en-US" sz="1200" kern="1200" baseline="0" dirty="0" smtClean="0">
                <a:solidFill>
                  <a:schemeClr val="tx1"/>
                </a:solidFill>
                <a:latin typeface="Times New Roman" pitchFamily="-112" charset="0"/>
                <a:ea typeface="+mn-ea"/>
                <a:cs typeface="+mn-cs"/>
              </a:rPr>
              <a:t>Other content: © S. J. Luck. All Rights Reserved. May be used for nonprofit educational purposes if this copyright notice is included. Permission must be obtained from the copyright holder(s) for any other use.</a:t>
            </a:r>
          </a:p>
          <a:p>
            <a:endParaRPr lang="en-US" dirty="0">
              <a:latin typeface="Times New Roman" pitchFamily="-111" charset="0"/>
              <a:ea typeface="ＭＳ Ｐゴシック" pitchFamily="-111" charset="-128"/>
              <a:cs typeface="ＭＳ Ｐゴシック" pitchFamily="-111" charset="-128"/>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9B2EA44-37B3-1143-AB5E-39C022A19022}" type="slidenum">
              <a:rPr lang="en-US"/>
              <a:pPr/>
              <a:t>15</a:t>
            </a:fld>
            <a:endParaRPr lang="en-US"/>
          </a:p>
        </p:txBody>
      </p:sp>
      <p:sp>
        <p:nvSpPr>
          <p:cNvPr id="97280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97280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rtl="0"/>
            <a:r>
              <a:rPr lang="en-US" sz="1200" kern="1200" baseline="0" dirty="0" smtClean="0">
                <a:solidFill>
                  <a:schemeClr val="tx1"/>
                </a:solidFill>
                <a:latin typeface="Times New Roman" pitchFamily="-112" charset="0"/>
                <a:ea typeface="+mn-ea"/>
                <a:cs typeface="+mn-cs"/>
              </a:rPr>
              <a:t>Adapted from Figure 2.1 in Luck, Steven J. (2005). An introduction to the Event-Related Potential Technique. Cambridge, MA: MIT Press.© MIT Press. This material may be used for nonprofit research and education purposes only, and it may not be reprinted or distributed in any form including print and electronic forms.</a:t>
            </a:r>
          </a:p>
          <a:p>
            <a:pPr rtl="0"/>
            <a:endParaRPr lang="en-US" sz="1200" kern="1200" baseline="0" dirty="0" smtClean="0">
              <a:solidFill>
                <a:schemeClr val="tx1"/>
              </a:solidFill>
              <a:latin typeface="Times New Roman" pitchFamily="-112" charset="0"/>
              <a:ea typeface="+mn-ea"/>
              <a:cs typeface="+mn-cs"/>
            </a:endParaRPr>
          </a:p>
          <a:p>
            <a:pPr rtl="0"/>
            <a:r>
              <a:rPr lang="en-US" sz="1200" kern="1200" baseline="0" dirty="0" smtClean="0">
                <a:solidFill>
                  <a:schemeClr val="tx1"/>
                </a:solidFill>
                <a:latin typeface="Times New Roman" pitchFamily="-112" charset="0"/>
                <a:ea typeface="+mn-ea"/>
                <a:cs typeface="+mn-cs"/>
              </a:rPr>
              <a:t>Other content: ©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p:spPr>
        <p:txBody>
          <a:bodyPr/>
          <a:lstStyle/>
          <a:p>
            <a:fld id="{74430FCF-BD30-6349-BEA2-BBD0F1D92FEA}" type="slidenum">
              <a:rPr lang="en-US"/>
              <a:pPr/>
              <a:t>16</a:t>
            </a:fld>
            <a:endParaRPr lang="en-US"/>
          </a:p>
        </p:txBody>
      </p:sp>
      <p:sp>
        <p:nvSpPr>
          <p:cNvPr id="40963" name="Rectangle 2"/>
          <p:cNvSpPr>
            <a:spLocks noGrp="1" noRot="1" noChangeAspect="1" noChangeArrowheads="1"/>
          </p:cNvSpPr>
          <p:nvPr>
            <p:ph type="sldImg"/>
          </p:nvPr>
        </p:nvSpPr>
        <p:spPr>
          <a:solidFill>
            <a:srgbClr val="FFFFFF"/>
          </a:solidFill>
          <a:ln/>
        </p:spPr>
      </p:sp>
      <p:sp>
        <p:nvSpPr>
          <p:cNvPr id="40964" name="Rectangle 3"/>
          <p:cNvSpPr>
            <a:spLocks noGrp="1" noChangeArrowheads="1"/>
          </p:cNvSpPr>
          <p:nvPr>
            <p:ph type="body" idx="1"/>
          </p:nvPr>
        </p:nvSpPr>
        <p:spPr>
          <a:solidFill>
            <a:srgbClr val="FFFFFF"/>
          </a:solidFill>
          <a:ln>
            <a:solidFill>
              <a:srgbClr val="000000"/>
            </a:solidFill>
          </a:ln>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E871028-643B-194F-9804-1E69D6144116}" type="slidenum">
              <a:rPr lang="en-US"/>
              <a:pPr/>
              <a:t>17</a:t>
            </a:fld>
            <a:endParaRPr lang="en-US"/>
          </a:p>
        </p:txBody>
      </p:sp>
      <p:sp>
        <p:nvSpPr>
          <p:cNvPr id="98099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98099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7C5D9F-D0F8-FC48-BA66-6337659008E4}" type="slidenum">
              <a:rPr lang="en-US"/>
              <a:pPr/>
              <a:t>18</a:t>
            </a:fld>
            <a:endParaRPr lang="en-US"/>
          </a:p>
        </p:txBody>
      </p:sp>
      <p:sp>
        <p:nvSpPr>
          <p:cNvPr id="1174530"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17453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rtl="0"/>
            <a:r>
              <a:rPr lang="en-US" sz="1200" kern="1200" baseline="0" dirty="0" smtClean="0">
                <a:solidFill>
                  <a:schemeClr val="tx1"/>
                </a:solidFill>
                <a:latin typeface="Times New Roman" pitchFamily="-108"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08" charset="0"/>
                <a:ea typeface="+mn-ea"/>
                <a:cs typeface="+mn-cs"/>
              </a:rPr>
              <a:t>holder(s</a:t>
            </a:r>
            <a:r>
              <a:rPr lang="en-US" sz="1200" kern="1200" baseline="0" dirty="0" smtClean="0">
                <a:solidFill>
                  <a:schemeClr val="tx1"/>
                </a:solidFill>
                <a:latin typeface="Times New Roman" pitchFamily="-108" charset="0"/>
                <a:ea typeface="+mn-ea"/>
                <a:cs typeface="+mn-cs"/>
              </a:rPr>
              <a:t>) for any other use.</a:t>
            </a:r>
          </a:p>
          <a:p>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0C55834-9552-FE43-A6B6-02A98AAB914C}" type="slidenum">
              <a:rPr lang="en-US"/>
              <a:pPr/>
              <a:t>19</a:t>
            </a:fld>
            <a:endParaRPr lang="en-US"/>
          </a:p>
        </p:txBody>
      </p:sp>
      <p:sp>
        <p:nvSpPr>
          <p:cNvPr id="1195010"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19501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Bottom portion reprinted from Biological Psychiatry, 47(5). </a:t>
            </a:r>
            <a:r>
              <a:rPr lang="en-US" sz="1200" kern="1200" baseline="0" dirty="0" err="1" smtClean="0">
                <a:solidFill>
                  <a:schemeClr val="tx1"/>
                </a:solidFill>
                <a:latin typeface="Times New Roman" pitchFamily="-112" charset="0"/>
                <a:ea typeface="+mn-ea"/>
                <a:cs typeface="+mn-cs"/>
              </a:rPr>
              <a:t>Mathalon</a:t>
            </a:r>
            <a:r>
              <a:rPr lang="en-US" sz="1200" kern="1200" baseline="0" dirty="0" smtClean="0">
                <a:solidFill>
                  <a:schemeClr val="tx1"/>
                </a:solidFill>
                <a:latin typeface="Times New Roman" pitchFamily="-112" charset="0"/>
                <a:ea typeface="+mn-ea"/>
                <a:cs typeface="+mn-cs"/>
              </a:rPr>
              <a:t>, D. H., Ford, J.M.,  </a:t>
            </a:r>
            <a:r>
              <a:rPr lang="en-US" sz="1200" kern="1200" baseline="0" dirty="0" err="1" smtClean="0">
                <a:solidFill>
                  <a:schemeClr val="tx1"/>
                </a:solidFill>
                <a:latin typeface="Times New Roman" pitchFamily="-112" charset="0"/>
                <a:ea typeface="+mn-ea"/>
                <a:cs typeface="+mn-cs"/>
              </a:rPr>
              <a:t>Rosenbloom</a:t>
            </a:r>
            <a:r>
              <a:rPr lang="en-US" sz="1200" kern="1200" baseline="0" dirty="0" smtClean="0">
                <a:solidFill>
                  <a:schemeClr val="tx1"/>
                </a:solidFill>
                <a:latin typeface="Times New Roman" pitchFamily="-112" charset="0"/>
                <a:ea typeface="+mn-ea"/>
                <a:cs typeface="+mn-cs"/>
              </a:rPr>
              <a:t>, M., and </a:t>
            </a:r>
            <a:r>
              <a:rPr lang="en-US" sz="1200" kern="1200" baseline="0" dirty="0" err="1" smtClean="0">
                <a:solidFill>
                  <a:schemeClr val="tx1"/>
                </a:solidFill>
                <a:latin typeface="Times New Roman" pitchFamily="-112" charset="0"/>
                <a:ea typeface="+mn-ea"/>
                <a:cs typeface="+mn-cs"/>
              </a:rPr>
              <a:t>Pfefferbaum</a:t>
            </a:r>
            <a:r>
              <a:rPr lang="en-US" sz="1200" kern="1200" baseline="0" dirty="0" smtClean="0">
                <a:solidFill>
                  <a:schemeClr val="tx1"/>
                </a:solidFill>
                <a:latin typeface="Times New Roman" pitchFamily="-112" charset="0"/>
                <a:ea typeface="+mn-ea"/>
                <a:cs typeface="+mn-cs"/>
              </a:rPr>
              <a:t>, A. P300 Reduction and Prolongation with Illness Duration in Schizophrenia. 413-427, Copyright (2000), with permission from Elsevier. This material may be used for nonprofit research and education purposes only, and it may not be reprinted or distributed in any form including print and electronic forms.</a:t>
            </a:r>
            <a:endParaRPr lang="en-US" sz="1200" kern="1200" dirty="0" smtClean="0">
              <a:solidFill>
                <a:schemeClr val="tx1"/>
              </a:solidFill>
              <a:latin typeface="Times New Roman" pitchFamily="-112" charset="0"/>
              <a:ea typeface="+mn-ea"/>
              <a:cs typeface="+mn-cs"/>
            </a:endParaRPr>
          </a:p>
          <a:p>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08" charset="0"/>
                <a:ea typeface="+mn-ea"/>
                <a:cs typeface="+mn-cs"/>
              </a:rPr>
              <a:t>Other content: ©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08" charset="0"/>
                <a:ea typeface="+mn-ea"/>
                <a:cs typeface="+mn-cs"/>
              </a:rPr>
              <a:t>holder(s</a:t>
            </a:r>
            <a:r>
              <a:rPr lang="en-US" sz="1200" kern="1200" baseline="0" dirty="0" smtClean="0">
                <a:solidFill>
                  <a:schemeClr val="tx1"/>
                </a:solidFill>
                <a:latin typeface="Times New Roman" pitchFamily="-108" charset="0"/>
                <a:ea typeface="+mn-ea"/>
                <a:cs typeface="+mn-cs"/>
              </a:rPr>
              <a:t>) for any other use.</a:t>
            </a:r>
          </a:p>
          <a:p>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7BDD720-3BF4-814C-A561-4A1F6526E8EB}" type="slidenum">
              <a:rPr lang="en-US"/>
              <a:pPr/>
              <a:t>2</a:t>
            </a:fld>
            <a:endParaRPr lang="en-US"/>
          </a:p>
        </p:txBody>
      </p:sp>
      <p:sp>
        <p:nvSpPr>
          <p:cNvPr id="98304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98304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5114F3E-F618-1946-89CA-1A84C89F9263}" type="slidenum">
              <a:rPr lang="en-US"/>
              <a:pPr/>
              <a:t>20</a:t>
            </a:fld>
            <a:endParaRPr lang="en-US"/>
          </a:p>
        </p:txBody>
      </p:sp>
      <p:sp>
        <p:nvSpPr>
          <p:cNvPr id="1197058"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197059"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Bottom portion reprinted from Biological Psychiatry, 47(5). </a:t>
            </a:r>
            <a:r>
              <a:rPr lang="en-US" sz="1200" kern="1200" baseline="0" dirty="0" err="1" smtClean="0">
                <a:solidFill>
                  <a:schemeClr val="tx1"/>
                </a:solidFill>
                <a:latin typeface="Times New Roman" pitchFamily="-112" charset="0"/>
                <a:ea typeface="+mn-ea"/>
                <a:cs typeface="+mn-cs"/>
              </a:rPr>
              <a:t>Mathalon</a:t>
            </a:r>
            <a:r>
              <a:rPr lang="en-US" sz="1200" kern="1200" baseline="0" dirty="0" smtClean="0">
                <a:solidFill>
                  <a:schemeClr val="tx1"/>
                </a:solidFill>
                <a:latin typeface="Times New Roman" pitchFamily="-112" charset="0"/>
                <a:ea typeface="+mn-ea"/>
                <a:cs typeface="+mn-cs"/>
              </a:rPr>
              <a:t>, D. H., Ford, J.M.,  </a:t>
            </a:r>
            <a:r>
              <a:rPr lang="en-US" sz="1200" kern="1200" baseline="0" dirty="0" err="1" smtClean="0">
                <a:solidFill>
                  <a:schemeClr val="tx1"/>
                </a:solidFill>
                <a:latin typeface="Times New Roman" pitchFamily="-112" charset="0"/>
                <a:ea typeface="+mn-ea"/>
                <a:cs typeface="+mn-cs"/>
              </a:rPr>
              <a:t>Rosenbloom</a:t>
            </a:r>
            <a:r>
              <a:rPr lang="en-US" sz="1200" kern="1200" baseline="0" dirty="0" smtClean="0">
                <a:solidFill>
                  <a:schemeClr val="tx1"/>
                </a:solidFill>
                <a:latin typeface="Times New Roman" pitchFamily="-112" charset="0"/>
                <a:ea typeface="+mn-ea"/>
                <a:cs typeface="+mn-cs"/>
              </a:rPr>
              <a:t>, M., and </a:t>
            </a:r>
            <a:r>
              <a:rPr lang="en-US" sz="1200" kern="1200" baseline="0" dirty="0" err="1" smtClean="0">
                <a:solidFill>
                  <a:schemeClr val="tx1"/>
                </a:solidFill>
                <a:latin typeface="Times New Roman" pitchFamily="-112" charset="0"/>
                <a:ea typeface="+mn-ea"/>
                <a:cs typeface="+mn-cs"/>
              </a:rPr>
              <a:t>Pfefferbaum</a:t>
            </a:r>
            <a:r>
              <a:rPr lang="en-US" sz="1200" kern="1200" baseline="0" dirty="0" smtClean="0">
                <a:solidFill>
                  <a:schemeClr val="tx1"/>
                </a:solidFill>
                <a:latin typeface="Times New Roman" pitchFamily="-112" charset="0"/>
                <a:ea typeface="+mn-ea"/>
                <a:cs typeface="+mn-cs"/>
              </a:rPr>
              <a:t>, A. P300 Reduction and Prolongation with Illness Duration in Schizophrenia. 413-427, Copyright (2000), with permission from Elsevier. This material may be used for nonprofit research and education purposes only, and it may not be reprinted or distributed in any form including print and electronic forms.</a:t>
            </a:r>
            <a:endParaRPr lang="en-US" sz="1200" kern="1200" smtClean="0">
              <a:solidFill>
                <a:schemeClr val="tx1"/>
              </a:solidFill>
              <a:latin typeface="Times New Roman" pitchFamily="-112"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baseline="0" smtClean="0">
              <a:solidFill>
                <a:schemeClr val="tx1"/>
              </a:solidFill>
              <a:latin typeface="Times New Roman" pitchFamily="-108"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08"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08" charset="0"/>
                <a:ea typeface="+mn-ea"/>
                <a:cs typeface="+mn-cs"/>
              </a:rPr>
              <a:t>holder(s</a:t>
            </a:r>
            <a:r>
              <a:rPr lang="en-US" sz="1200" kern="1200" baseline="0" dirty="0" smtClean="0">
                <a:solidFill>
                  <a:schemeClr val="tx1"/>
                </a:solidFill>
                <a:latin typeface="Times New Roman" pitchFamily="-108" charset="0"/>
                <a:ea typeface="+mn-ea"/>
                <a:cs typeface="+mn-cs"/>
              </a:rPr>
              <a:t>) for any other use.</a:t>
            </a:r>
          </a:p>
          <a:p>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1694E78-3192-5243-870F-1FFB523C51A6}" type="slidenum">
              <a:rPr lang="en-US"/>
              <a:pPr/>
              <a:t>21</a:t>
            </a:fld>
            <a:endParaRPr lang="en-US"/>
          </a:p>
        </p:txBody>
      </p:sp>
      <p:sp>
        <p:nvSpPr>
          <p:cNvPr id="928770"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92877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08" charset="0"/>
                <a:ea typeface="+mn-ea"/>
                <a:cs typeface="+mn-cs"/>
              </a:rPr>
              <a:t>© S. J. Luck. All Rights Reserved. May be used for nonprofit educational purposes if this copyright notice is included. Permission must be obtained from the copyright holder(s) for any other use.</a:t>
            </a:r>
          </a:p>
          <a:p>
            <a:endParaRPr 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69C91BA-6E74-D242-97F8-451A10CEFE46}" type="slidenum">
              <a:rPr lang="en-US"/>
              <a:pPr/>
              <a:t>22</a:t>
            </a:fld>
            <a:endParaRPr lang="en-US"/>
          </a:p>
        </p:txBody>
      </p:sp>
      <p:sp>
        <p:nvSpPr>
          <p:cNvPr id="1225730"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2573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08"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08" charset="0"/>
                <a:ea typeface="+mn-ea"/>
                <a:cs typeface="+mn-cs"/>
              </a:rPr>
              <a:t>holder(s</a:t>
            </a:r>
            <a:r>
              <a:rPr lang="en-US" sz="1200" kern="1200" baseline="0" dirty="0" smtClean="0">
                <a:solidFill>
                  <a:schemeClr val="tx1"/>
                </a:solidFill>
                <a:latin typeface="Times New Roman" pitchFamily="-108" charset="0"/>
                <a:ea typeface="+mn-ea"/>
                <a:cs typeface="+mn-cs"/>
              </a:rPr>
              <a:t>) for any other use.</a:t>
            </a:r>
          </a:p>
          <a:p>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597104B-CA1F-2F4A-BBFB-66F4C1C673E6}" type="slidenum">
              <a:rPr lang="en-US"/>
              <a:pPr/>
              <a:t>23</a:t>
            </a:fld>
            <a:endParaRPr lang="en-US"/>
          </a:p>
        </p:txBody>
      </p:sp>
      <p:sp>
        <p:nvSpPr>
          <p:cNvPr id="1227778"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27779"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08"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08" charset="0"/>
                <a:ea typeface="+mn-ea"/>
                <a:cs typeface="+mn-cs"/>
              </a:rPr>
              <a:t>holder(s</a:t>
            </a:r>
            <a:r>
              <a:rPr lang="en-US" sz="1200" kern="1200" baseline="0" dirty="0" smtClean="0">
                <a:solidFill>
                  <a:schemeClr val="tx1"/>
                </a:solidFill>
                <a:latin typeface="Times New Roman" pitchFamily="-108" charset="0"/>
                <a:ea typeface="+mn-ea"/>
                <a:cs typeface="+mn-cs"/>
              </a:rPr>
              <a:t>) for any other use.</a:t>
            </a:r>
          </a:p>
          <a:p>
            <a:endParaRPr 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1B9B3AB-4C42-7D4F-AA5A-04AB2EB28F7A}" type="slidenum">
              <a:rPr lang="en-US"/>
              <a:pPr/>
              <a:t>24</a:t>
            </a:fld>
            <a:endParaRPr lang="en-US"/>
          </a:p>
        </p:txBody>
      </p:sp>
      <p:sp>
        <p:nvSpPr>
          <p:cNvPr id="122982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2982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08"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08" charset="0"/>
                <a:ea typeface="+mn-ea"/>
                <a:cs typeface="+mn-cs"/>
              </a:rPr>
              <a:t>holder(s</a:t>
            </a:r>
            <a:r>
              <a:rPr lang="en-US" sz="1200" kern="1200" baseline="0" dirty="0" smtClean="0">
                <a:solidFill>
                  <a:schemeClr val="tx1"/>
                </a:solidFill>
                <a:latin typeface="Times New Roman" pitchFamily="-108" charset="0"/>
                <a:ea typeface="+mn-ea"/>
                <a:cs typeface="+mn-cs"/>
              </a:rPr>
              <a:t>) for any other use.</a:t>
            </a:r>
          </a:p>
          <a:p>
            <a:endParaRPr 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7084CA1-6357-E84B-B3F5-CBF88F376E25}" type="slidenum">
              <a:rPr lang="en-US"/>
              <a:pPr/>
              <a:t>25</a:t>
            </a:fld>
            <a:endParaRPr lang="en-US"/>
          </a:p>
        </p:txBody>
      </p:sp>
      <p:sp>
        <p:nvSpPr>
          <p:cNvPr id="123187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3187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08"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08" charset="0"/>
                <a:ea typeface="+mn-ea"/>
                <a:cs typeface="+mn-cs"/>
              </a:rPr>
              <a:t>holder(s</a:t>
            </a:r>
            <a:r>
              <a:rPr lang="en-US" sz="1200" kern="1200" baseline="0" dirty="0" smtClean="0">
                <a:solidFill>
                  <a:schemeClr val="tx1"/>
                </a:solidFill>
                <a:latin typeface="Times New Roman" pitchFamily="-108" charset="0"/>
                <a:ea typeface="+mn-ea"/>
                <a:cs typeface="+mn-cs"/>
              </a:rPr>
              <a:t>) for any other use.</a:t>
            </a:r>
          </a:p>
          <a:p>
            <a:endParaRPr 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975C371-45B6-2144-AB9D-009703BE4AD7}" type="slidenum">
              <a:rPr lang="en-US"/>
              <a:pPr/>
              <a:t>26</a:t>
            </a:fld>
            <a:endParaRPr lang="en-US"/>
          </a:p>
        </p:txBody>
      </p:sp>
      <p:sp>
        <p:nvSpPr>
          <p:cNvPr id="123392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3392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08"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08" charset="0"/>
                <a:ea typeface="+mn-ea"/>
                <a:cs typeface="+mn-cs"/>
              </a:rPr>
              <a:t>holder(s</a:t>
            </a:r>
            <a:r>
              <a:rPr lang="en-US" sz="1200" kern="1200" baseline="0" dirty="0" smtClean="0">
                <a:solidFill>
                  <a:schemeClr val="tx1"/>
                </a:solidFill>
                <a:latin typeface="Times New Roman" pitchFamily="-108" charset="0"/>
                <a:ea typeface="+mn-ea"/>
                <a:cs typeface="+mn-cs"/>
              </a:rPr>
              <a:t>) for any other use.</a:t>
            </a:r>
          </a:p>
          <a:p>
            <a:endParaRPr 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B087C4E-F03C-254D-AA4F-D858CAB6CF13}" type="slidenum">
              <a:rPr lang="en-US"/>
              <a:pPr/>
              <a:t>27</a:t>
            </a:fld>
            <a:endParaRPr lang="en-US"/>
          </a:p>
        </p:txBody>
      </p:sp>
      <p:sp>
        <p:nvSpPr>
          <p:cNvPr id="77926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77926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 S. J. Luck.</a:t>
            </a:r>
            <a:r>
              <a:rPr lang="en-US" baseline="0" dirty="0" smtClean="0"/>
              <a:t> </a:t>
            </a:r>
            <a:r>
              <a:rPr lang="en-US" dirty="0" smtClean="0"/>
              <a:t>All Rights Reserved.</a:t>
            </a:r>
            <a:r>
              <a:rPr lang="en-US" baseline="0" dirty="0" smtClean="0"/>
              <a:t> M</a:t>
            </a:r>
            <a:r>
              <a:rPr lang="en-US" dirty="0" smtClean="0"/>
              <a:t>ay be used for nonprofit educational purposes if this copyright notice is included</a:t>
            </a:r>
            <a:r>
              <a:rPr lang="en-US" baseline="0" dirty="0" smtClean="0"/>
              <a:t>. </a:t>
            </a:r>
            <a:r>
              <a:rPr lang="en-US" dirty="0" smtClean="0"/>
              <a:t>Permission must be obtained from the copyright </a:t>
            </a:r>
            <a:r>
              <a:rPr lang="en-US" dirty="0" err="1" smtClean="0"/>
              <a:t>holder(s</a:t>
            </a:r>
            <a:r>
              <a:rPr lang="en-US" dirty="0" smtClean="0"/>
              <a:t>) for any other use.</a:t>
            </a:r>
          </a:p>
          <a:p>
            <a:endParaRPr 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BAA61AB-89D9-1842-804B-0CA50986537F}" type="slidenum">
              <a:rPr lang="en-US"/>
              <a:pPr/>
              <a:t>28</a:t>
            </a:fld>
            <a:endParaRPr lang="en-US"/>
          </a:p>
        </p:txBody>
      </p:sp>
      <p:sp>
        <p:nvSpPr>
          <p:cNvPr id="121958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1958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08"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08" charset="0"/>
                <a:ea typeface="+mn-ea"/>
                <a:cs typeface="+mn-cs"/>
              </a:rPr>
              <a:t>holder(s</a:t>
            </a:r>
            <a:r>
              <a:rPr lang="en-US" sz="1200" kern="1200" baseline="0" dirty="0" smtClean="0">
                <a:solidFill>
                  <a:schemeClr val="tx1"/>
                </a:solidFill>
                <a:latin typeface="Times New Roman" pitchFamily="-108" charset="0"/>
                <a:ea typeface="+mn-ea"/>
                <a:cs typeface="+mn-cs"/>
              </a:rPr>
              <a:t>) for any other use.</a:t>
            </a:r>
          </a:p>
          <a:p>
            <a:endParaRPr 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p>
            <a:fld id="{E7AA25EB-9229-2947-99A9-E0D0B46CEE08}" type="slidenum">
              <a:rPr lang="en-US"/>
              <a:pPr/>
              <a:t>29</a:t>
            </a:fld>
            <a:endParaRPr lang="en-US"/>
          </a:p>
        </p:txBody>
      </p:sp>
      <p:sp>
        <p:nvSpPr>
          <p:cNvPr id="43011" name="Rectangle 2"/>
          <p:cNvSpPr>
            <a:spLocks noGrp="1" noRot="1" noChangeAspect="1" noChangeArrowheads="1"/>
          </p:cNvSpPr>
          <p:nvPr>
            <p:ph type="sldImg"/>
          </p:nvPr>
        </p:nvSpPr>
        <p:spPr>
          <a:solidFill>
            <a:srgbClr val="FFFFFF"/>
          </a:solidFill>
          <a:ln/>
        </p:spPr>
      </p:sp>
      <p:sp>
        <p:nvSpPr>
          <p:cNvPr id="43012" name="Rectangle 3"/>
          <p:cNvSpPr>
            <a:spLocks noGrp="1" noChangeArrowheads="1"/>
          </p:cNvSpPr>
          <p:nvPr>
            <p:ph type="body" idx="1"/>
          </p:nvPr>
        </p:nvSpPr>
        <p:spPr>
          <a:solidFill>
            <a:srgbClr val="FFFFFF"/>
          </a:solidFill>
          <a:ln>
            <a:solidFill>
              <a:srgbClr val="000000"/>
            </a:solidFill>
          </a:ln>
        </p:spPr>
        <p:txBody>
          <a:bodyPr/>
          <a:lstStyle/>
          <a:p>
            <a:endParaRPr lang="en-US" dirty="0" smtClean="0"/>
          </a:p>
          <a:p>
            <a:r>
              <a:rPr lang="en-US" dirty="0" smtClean="0"/>
              <a:t>http://</a:t>
            </a:r>
            <a:r>
              <a:rPr lang="en-US" dirty="0" err="1" smtClean="0"/>
              <a:t>designmuseum.org</a:t>
            </a:r>
            <a:r>
              <a:rPr lang="en-US" dirty="0" smtClean="0"/>
              <a:t>/design/</a:t>
            </a:r>
            <a:r>
              <a:rPr lang="en-US" dirty="0" err="1" smtClean="0"/>
              <a:t>jonathan-ive</a:t>
            </a:r>
            <a:r>
              <a:rPr lang="en-US" dirty="0" smtClean="0"/>
              <a:t>/</a:t>
            </a:r>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100EA62-850E-E54E-BC37-E577CBD11BD2}" type="slidenum">
              <a:rPr lang="en-US"/>
              <a:pPr/>
              <a:t>3</a:t>
            </a:fld>
            <a:endParaRPr lang="en-US"/>
          </a:p>
        </p:txBody>
      </p:sp>
      <p:sp>
        <p:nvSpPr>
          <p:cNvPr id="95846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95846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rtl="0"/>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D554894-CF8E-DF46-B988-23518EFCDCE5}" type="slidenum">
              <a:rPr lang="en-US"/>
              <a:pPr/>
              <a:t>30</a:t>
            </a:fld>
            <a:endParaRPr lang="en-US"/>
          </a:p>
        </p:txBody>
      </p:sp>
      <p:sp>
        <p:nvSpPr>
          <p:cNvPr id="995330"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99533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p:spPr>
        <p:txBody>
          <a:bodyPr/>
          <a:lstStyle/>
          <a:p>
            <a:fld id="{195A8741-38EB-DC46-ACA6-24CD805444F1}" type="slidenum">
              <a:rPr lang="en-US"/>
              <a:pPr/>
              <a:t>31</a:t>
            </a:fld>
            <a:endParaRPr lang="en-US"/>
          </a:p>
        </p:txBody>
      </p:sp>
      <p:sp>
        <p:nvSpPr>
          <p:cNvPr id="51203" name="Rectangle 2"/>
          <p:cNvSpPr>
            <a:spLocks noGrp="1" noRot="1" noChangeAspect="1" noChangeArrowheads="1"/>
          </p:cNvSpPr>
          <p:nvPr>
            <p:ph type="sldImg"/>
          </p:nvPr>
        </p:nvSpPr>
        <p:spPr>
          <a:solidFill>
            <a:srgbClr val="FFFFFF"/>
          </a:solidFill>
          <a:ln/>
        </p:spPr>
      </p:sp>
      <p:sp>
        <p:nvSpPr>
          <p:cNvPr id="51204" name="Rectangle 3"/>
          <p:cNvSpPr>
            <a:spLocks noGrp="1" noChangeArrowheads="1"/>
          </p:cNvSpPr>
          <p:nvPr>
            <p:ph type="body" idx="1"/>
          </p:nvPr>
        </p:nvSpPr>
        <p:spPr>
          <a:solidFill>
            <a:srgbClr val="FFFFFF"/>
          </a:solidFill>
          <a:ln>
            <a:solidFill>
              <a:srgbClr val="000000"/>
            </a:solidFill>
          </a:ln>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D21AAAF-BB10-AE41-9E77-E6EE75F90007}" type="slidenum">
              <a:rPr lang="en-US"/>
              <a:pPr/>
              <a:t>32</a:t>
            </a:fld>
            <a:endParaRPr lang="en-US"/>
          </a:p>
        </p:txBody>
      </p:sp>
      <p:sp>
        <p:nvSpPr>
          <p:cNvPr id="1022978"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022979"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9D7763F-620B-B24D-96B0-77FD2D91F355}" type="slidenum">
              <a:rPr lang="en-US"/>
              <a:pPr/>
              <a:t>33</a:t>
            </a:fld>
            <a:endParaRPr lang="en-US"/>
          </a:p>
        </p:txBody>
      </p:sp>
      <p:sp>
        <p:nvSpPr>
          <p:cNvPr id="102502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02502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fld id="{96E3E30F-3B85-494D-AB2F-366A9FA20A54}" type="slidenum">
              <a:rPr lang="en-US"/>
              <a:pPr/>
              <a:t>34</a:t>
            </a:fld>
            <a:endParaRPr lang="en-US"/>
          </a:p>
        </p:txBody>
      </p:sp>
      <p:sp>
        <p:nvSpPr>
          <p:cNvPr id="55299" name="Rectangle 2"/>
          <p:cNvSpPr>
            <a:spLocks noGrp="1" noRot="1" noChangeAspect="1" noChangeArrowheads="1"/>
          </p:cNvSpPr>
          <p:nvPr>
            <p:ph type="sldImg"/>
          </p:nvPr>
        </p:nvSpPr>
        <p:spPr>
          <a:solidFill>
            <a:srgbClr val="FFFFFF"/>
          </a:solidFill>
          <a:ln/>
        </p:spPr>
      </p:sp>
      <p:sp>
        <p:nvSpPr>
          <p:cNvPr id="55300" name="Rectangle 3"/>
          <p:cNvSpPr>
            <a:spLocks noGrp="1" noChangeArrowheads="1"/>
          </p:cNvSpPr>
          <p:nvPr>
            <p:ph type="body" idx="1"/>
          </p:nvPr>
        </p:nvSpPr>
        <p:spPr>
          <a:solidFill>
            <a:srgbClr val="FFFFFF"/>
          </a:solidFill>
          <a:ln>
            <a:solidFill>
              <a:srgbClr val="000000"/>
            </a:solidFill>
          </a:ln>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holder(s) for any other use.</a:t>
            </a:r>
          </a:p>
          <a:p>
            <a:endParaRPr lang="en-US"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281211D-361C-224A-8953-743A7D639FC0}" type="slidenum">
              <a:rPr lang="en-US"/>
              <a:pPr/>
              <a:t>35</a:t>
            </a:fld>
            <a:endParaRPr lang="en-US"/>
          </a:p>
        </p:txBody>
      </p:sp>
      <p:sp>
        <p:nvSpPr>
          <p:cNvPr id="100352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00352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rtl="0"/>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B41C724-8B6B-7B4D-9C79-CF570BC9EEE8}" type="slidenum">
              <a:rPr lang="en-US"/>
              <a:pPr/>
              <a:t>36</a:t>
            </a:fld>
            <a:endParaRPr lang="en-US"/>
          </a:p>
        </p:txBody>
      </p:sp>
      <p:sp>
        <p:nvSpPr>
          <p:cNvPr id="1005570"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00557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rtl="0"/>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p>
            <a:fld id="{6EC5F2A1-FC23-2043-90A4-C356FAE6535E}" type="slidenum">
              <a:rPr lang="en-US"/>
              <a:pPr/>
              <a:t>37</a:t>
            </a:fld>
            <a:endParaRPr lang="en-US"/>
          </a:p>
        </p:txBody>
      </p:sp>
      <p:sp>
        <p:nvSpPr>
          <p:cNvPr id="63491" name="Rectangle 2"/>
          <p:cNvSpPr>
            <a:spLocks noGrp="1" noRot="1" noChangeAspect="1" noChangeArrowheads="1"/>
          </p:cNvSpPr>
          <p:nvPr>
            <p:ph type="sldImg"/>
          </p:nvPr>
        </p:nvSpPr>
        <p:spPr>
          <a:solidFill>
            <a:srgbClr val="FFFFFF"/>
          </a:solidFill>
          <a:ln/>
        </p:spPr>
      </p:sp>
      <p:sp>
        <p:nvSpPr>
          <p:cNvPr id="63492" name="Rectangle 3"/>
          <p:cNvSpPr>
            <a:spLocks noGrp="1" noChangeArrowheads="1"/>
          </p:cNvSpPr>
          <p:nvPr>
            <p:ph type="body" idx="1"/>
          </p:nvPr>
        </p:nvSpPr>
        <p:spPr>
          <a:solidFill>
            <a:srgbClr val="FFFFFF"/>
          </a:solidFill>
          <a:ln>
            <a:solidFill>
              <a:srgbClr val="000000"/>
            </a:solidFill>
          </a:ln>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holder(s) for any other use.</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63AA3A7-2A81-8241-8277-33C823B57ADB}" type="slidenum">
              <a:rPr lang="en-US"/>
              <a:pPr/>
              <a:t>38</a:t>
            </a:fld>
            <a:endParaRPr lang="en-US"/>
          </a:p>
        </p:txBody>
      </p:sp>
      <p:sp>
        <p:nvSpPr>
          <p:cNvPr id="1051650"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05165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p:spPr>
        <p:txBody>
          <a:bodyPr/>
          <a:lstStyle/>
          <a:p>
            <a:fld id="{539D589F-A6FC-294E-9C7D-BEAFDE326E2D}" type="slidenum">
              <a:rPr lang="en-US">
                <a:latin typeface="Times" pitchFamily="-111" charset="0"/>
              </a:rPr>
              <a:pPr/>
              <a:t>39</a:t>
            </a:fld>
            <a:endParaRPr lang="en-US">
              <a:latin typeface="Times" pitchFamily="-111" charset="0"/>
            </a:endParaRPr>
          </a:p>
        </p:txBody>
      </p:sp>
      <p:sp>
        <p:nvSpPr>
          <p:cNvPr id="47107" name="Rectangle 2"/>
          <p:cNvSpPr>
            <a:spLocks noGrp="1" noRot="1" noChangeAspect="1" noChangeArrowheads="1"/>
          </p:cNvSpPr>
          <p:nvPr>
            <p:ph type="sldImg"/>
          </p:nvPr>
        </p:nvSpPr>
        <p:spPr>
          <a:solidFill>
            <a:srgbClr val="FFFFFF"/>
          </a:solidFill>
          <a:ln/>
        </p:spPr>
      </p:sp>
      <p:sp>
        <p:nvSpPr>
          <p:cNvPr id="47108" name="Rectangle 3"/>
          <p:cNvSpPr>
            <a:spLocks noGrp="1" noChangeArrowheads="1"/>
          </p:cNvSpPr>
          <p:nvPr>
            <p:ph type="body" idx="1"/>
          </p:nvPr>
        </p:nvSpPr>
        <p:spPr>
          <a:solidFill>
            <a:srgbClr val="FFFFFF"/>
          </a:solidFill>
          <a:ln>
            <a:solidFill>
              <a:srgbClr val="000000"/>
            </a:solidFill>
          </a:ln>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Times New Roman" pitchFamily="18" charset="0"/>
              </a:rPr>
              <a:t>Adapted from Figure 4.4 from </a:t>
            </a:r>
            <a:r>
              <a:rPr lang="en-US" dirty="0" smtClean="0">
                <a:latin typeface="Arial" pitchFamily="18" charset="0"/>
              </a:rPr>
              <a:t>from </a:t>
            </a:r>
            <a:r>
              <a:rPr lang="en-US" sz="1200" kern="1200" dirty="0" smtClean="0">
                <a:solidFill>
                  <a:schemeClr val="tx1"/>
                </a:solidFill>
                <a:latin typeface="Times New Roman" pitchFamily="-112" charset="0"/>
                <a:ea typeface="+mn-ea"/>
                <a:cs typeface="+mn-cs"/>
              </a:rPr>
              <a:t>Luck, S.J. (2014). An Introduction to the Event-Related Potential Technique, Second Edition. Cambridge, MA: MIT Press</a:t>
            </a:r>
            <a:r>
              <a:rPr lang="en-US" dirty="0" smtClean="0">
                <a:latin typeface="Arial" pitchFamily="18" charset="0"/>
              </a:rPr>
              <a:t>. © MIT Press.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latin typeface="Arial" pitchFamily="18" charset="0"/>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Geneva" pitchFamily="18" charset="0"/>
              </a:rPr>
              <a:t>This material may be used for nonprofit research and education purposes only, and it may not be reprinted or distributed in any form including print and electronic forms.</a:t>
            </a:r>
          </a:p>
          <a:p>
            <a:endParaRPr lang="en-US" dirty="0" smtClean="0">
              <a:latin typeface="Times New Roman" pitchFamily="-111" charset="0"/>
              <a:ea typeface="ＭＳ Ｐゴシック" pitchFamily="-111" charset="-128"/>
              <a:cs typeface="ＭＳ Ｐゴシック" pitchFamily="-111" charset="-128"/>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100EA62-850E-E54E-BC37-E577CBD11BD2}" type="slidenum">
              <a:rPr lang="en-US"/>
              <a:pPr/>
              <a:t>4</a:t>
            </a:fld>
            <a:endParaRPr lang="en-US"/>
          </a:p>
        </p:txBody>
      </p:sp>
      <p:sp>
        <p:nvSpPr>
          <p:cNvPr id="95846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95846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rtl="0"/>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BFC790A-A795-2F47-9180-358739BCA516}" type="slidenum">
              <a:rPr lang="en-US"/>
              <a:pPr/>
              <a:t>40</a:t>
            </a:fld>
            <a:endParaRPr lang="en-US"/>
          </a:p>
        </p:txBody>
      </p:sp>
      <p:sp>
        <p:nvSpPr>
          <p:cNvPr id="105779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05779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p>
            <a:fld id="{6EC5F2A1-FC23-2043-90A4-C356FAE6535E}" type="slidenum">
              <a:rPr lang="en-US"/>
              <a:pPr/>
              <a:t>41</a:t>
            </a:fld>
            <a:endParaRPr lang="en-US"/>
          </a:p>
        </p:txBody>
      </p:sp>
      <p:sp>
        <p:nvSpPr>
          <p:cNvPr id="63491" name="Rectangle 2"/>
          <p:cNvSpPr>
            <a:spLocks noGrp="1" noRot="1" noChangeAspect="1" noChangeArrowheads="1"/>
          </p:cNvSpPr>
          <p:nvPr>
            <p:ph type="sldImg"/>
          </p:nvPr>
        </p:nvSpPr>
        <p:spPr>
          <a:solidFill>
            <a:srgbClr val="FFFFFF"/>
          </a:solidFill>
          <a:ln/>
        </p:spPr>
      </p:sp>
      <p:sp>
        <p:nvSpPr>
          <p:cNvPr id="63492" name="Rectangle 3"/>
          <p:cNvSpPr>
            <a:spLocks noGrp="1" noChangeArrowheads="1"/>
          </p:cNvSpPr>
          <p:nvPr>
            <p:ph type="body" idx="1"/>
          </p:nvPr>
        </p:nvSpPr>
        <p:spPr>
          <a:solidFill>
            <a:srgbClr val="FFFFFF"/>
          </a:solidFill>
          <a:ln>
            <a:solidFill>
              <a:srgbClr val="000000"/>
            </a:solidFill>
          </a:ln>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holder(s) for any other use.</a:t>
            </a:r>
          </a:p>
          <a:p>
            <a:endParaRPr lang="en-US"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E0B54AC-8775-FD4B-9489-45C23DC649B2}" type="slidenum">
              <a:rPr lang="en-US"/>
              <a:pPr/>
              <a:t>42</a:t>
            </a:fld>
            <a:endParaRPr lang="en-US"/>
          </a:p>
        </p:txBody>
      </p:sp>
      <p:sp>
        <p:nvSpPr>
          <p:cNvPr id="101376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01376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p:spPr>
        <p:txBody>
          <a:bodyPr/>
          <a:lstStyle/>
          <a:p>
            <a:fld id="{7C61B68F-3AA8-B944-A1F2-C744F7827B54}" type="slidenum">
              <a:rPr lang="en-US"/>
              <a:pPr/>
              <a:t>43</a:t>
            </a:fld>
            <a:endParaRPr lang="en-US"/>
          </a:p>
        </p:txBody>
      </p:sp>
      <p:sp>
        <p:nvSpPr>
          <p:cNvPr id="65539" name="Rectangle 2"/>
          <p:cNvSpPr>
            <a:spLocks noGrp="1" noRot="1" noChangeAspect="1" noChangeArrowheads="1"/>
          </p:cNvSpPr>
          <p:nvPr>
            <p:ph type="sldImg"/>
          </p:nvPr>
        </p:nvSpPr>
        <p:spPr>
          <a:solidFill>
            <a:srgbClr val="FFFFFF"/>
          </a:solidFill>
          <a:ln/>
        </p:spPr>
      </p:sp>
      <p:sp>
        <p:nvSpPr>
          <p:cNvPr id="65540" name="Rectangle 3"/>
          <p:cNvSpPr>
            <a:spLocks noGrp="1" noChangeArrowheads="1"/>
          </p:cNvSpPr>
          <p:nvPr>
            <p:ph type="body" idx="1"/>
          </p:nvPr>
        </p:nvSpPr>
        <p:spPr>
          <a:solidFill>
            <a:srgbClr val="FFFFFF"/>
          </a:solidFill>
          <a:ln>
            <a:solidFill>
              <a:srgbClr val="000000"/>
            </a:solidFill>
          </a:ln>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Times New Roman" pitchFamily="18" charset="0"/>
              </a:rPr>
              <a:t>Adapted from Figure 4.3 from </a:t>
            </a:r>
            <a:r>
              <a:rPr lang="en-US" dirty="0" smtClean="0">
                <a:latin typeface="Arial" pitchFamily="18" charset="0"/>
              </a:rPr>
              <a:t>from </a:t>
            </a:r>
            <a:r>
              <a:rPr lang="en-US" sz="1200" kern="1200" dirty="0" smtClean="0">
                <a:solidFill>
                  <a:schemeClr val="tx1"/>
                </a:solidFill>
                <a:latin typeface="Times New Roman" pitchFamily="-112" charset="0"/>
                <a:ea typeface="+mn-ea"/>
                <a:cs typeface="+mn-cs"/>
              </a:rPr>
              <a:t>Luck, S.J. (2014). An Introduction to the Event-Related Potential Technique, Second Edition. Cambridge, MA: MIT Press</a:t>
            </a:r>
            <a:r>
              <a:rPr lang="en-US" dirty="0" smtClean="0">
                <a:latin typeface="Arial" pitchFamily="18" charset="0"/>
              </a:rPr>
              <a:t>. © MIT Press. </a:t>
            </a:r>
            <a:endParaRPr lang="en-US" dirty="0" smtClean="0">
              <a:latin typeface="Times New Roman" pitchFamily="-111" charset="0"/>
              <a:ea typeface="ＭＳ Ｐゴシック" pitchFamily="-111" charset="-128"/>
              <a:cs typeface="ＭＳ Ｐゴシック" pitchFamily="-111" charset="-128"/>
            </a:endParaRP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baseline="0" dirty="0" smtClean="0">
              <a:solidFill>
                <a:schemeClr val="tx1"/>
              </a:solidFill>
              <a:latin typeface="Times New Roman" pitchFamily="-112"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Other content: © S. J. Luck. All Rights Reserved. May be used for nonprofit educational purposes if this copyright notice is included. Permission must be obtained from the copyright holder(s) for any other use.</a:t>
            </a:r>
          </a:p>
          <a:p>
            <a:endParaRPr lang="en-US"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p:spPr>
        <p:txBody>
          <a:bodyPr/>
          <a:lstStyle/>
          <a:p>
            <a:fld id="{7C61B68F-3AA8-B944-A1F2-C744F7827B54}" type="slidenum">
              <a:rPr lang="en-US"/>
              <a:pPr/>
              <a:t>44</a:t>
            </a:fld>
            <a:endParaRPr lang="en-US"/>
          </a:p>
        </p:txBody>
      </p:sp>
      <p:sp>
        <p:nvSpPr>
          <p:cNvPr id="65539" name="Rectangle 2"/>
          <p:cNvSpPr>
            <a:spLocks noGrp="1" noRot="1" noChangeAspect="1" noChangeArrowheads="1"/>
          </p:cNvSpPr>
          <p:nvPr>
            <p:ph type="sldImg"/>
          </p:nvPr>
        </p:nvSpPr>
        <p:spPr>
          <a:solidFill>
            <a:srgbClr val="FFFFFF"/>
          </a:solidFill>
          <a:ln/>
        </p:spPr>
      </p:sp>
      <p:sp>
        <p:nvSpPr>
          <p:cNvPr id="65540" name="Rectangle 3"/>
          <p:cNvSpPr>
            <a:spLocks noGrp="1" noChangeArrowheads="1"/>
          </p:cNvSpPr>
          <p:nvPr>
            <p:ph type="body" idx="1"/>
          </p:nvPr>
        </p:nvSpPr>
        <p:spPr>
          <a:solidFill>
            <a:srgbClr val="FFFFFF"/>
          </a:solidFill>
          <a:ln>
            <a:solidFill>
              <a:srgbClr val="000000"/>
            </a:solidFill>
          </a:ln>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a:t>
            </a:r>
            <a:r>
              <a:rPr lang="en-US" sz="1200" kern="1200" baseline="0" smtClean="0">
                <a:solidFill>
                  <a:schemeClr val="tx1"/>
                </a:solidFill>
                <a:latin typeface="Times New Roman" pitchFamily="-112" charset="0"/>
                <a:ea typeface="+mn-ea"/>
                <a:cs typeface="+mn-cs"/>
              </a:rPr>
              <a:t>Permission must be obtained from the copyright holder(s) for any other use.</a:t>
            </a:r>
          </a:p>
          <a:p>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E0B54AC-8775-FD4B-9489-45C23DC649B2}" type="slidenum">
              <a:rPr lang="en-US"/>
              <a:pPr/>
              <a:t>45</a:t>
            </a:fld>
            <a:endParaRPr lang="en-US"/>
          </a:p>
        </p:txBody>
      </p:sp>
      <p:sp>
        <p:nvSpPr>
          <p:cNvPr id="101376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01376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rtl="0"/>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smtClean="0">
                <a:solidFill>
                  <a:schemeClr val="tx1"/>
                </a:solidFill>
                <a:latin typeface="Times New Roman" pitchFamily="-112" charset="0"/>
                <a:ea typeface="+mn-ea"/>
                <a:cs typeface="+mn-cs"/>
              </a:rPr>
              <a:t>) for any other use.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p:spPr>
        <p:txBody>
          <a:bodyPr/>
          <a:lstStyle/>
          <a:p>
            <a:fld id="{539D589F-A6FC-294E-9C7D-BEAFDE326E2D}" type="slidenum">
              <a:rPr lang="en-US">
                <a:latin typeface="Times" pitchFamily="-111" charset="0"/>
              </a:rPr>
              <a:pPr/>
              <a:t>5</a:t>
            </a:fld>
            <a:endParaRPr lang="en-US">
              <a:latin typeface="Times" pitchFamily="-111" charset="0"/>
            </a:endParaRPr>
          </a:p>
        </p:txBody>
      </p:sp>
      <p:sp>
        <p:nvSpPr>
          <p:cNvPr id="47107" name="Rectangle 2"/>
          <p:cNvSpPr>
            <a:spLocks noGrp="1" noRot="1" noChangeAspect="1" noChangeArrowheads="1"/>
          </p:cNvSpPr>
          <p:nvPr>
            <p:ph type="sldImg"/>
          </p:nvPr>
        </p:nvSpPr>
        <p:spPr>
          <a:solidFill>
            <a:srgbClr val="FFFFFF"/>
          </a:solidFill>
          <a:ln/>
        </p:spPr>
      </p:sp>
      <p:sp>
        <p:nvSpPr>
          <p:cNvPr id="47108" name="Rectangle 3"/>
          <p:cNvSpPr>
            <a:spLocks noGrp="1" noChangeArrowheads="1"/>
          </p:cNvSpPr>
          <p:nvPr>
            <p:ph type="body" idx="1"/>
          </p:nvPr>
        </p:nvSpPr>
        <p:spPr>
          <a:solidFill>
            <a:srgbClr val="FFFFFF"/>
          </a:solidFill>
          <a:ln>
            <a:solidFill>
              <a:srgbClr val="000000"/>
            </a:solidFill>
          </a:ln>
        </p:spPr>
        <p:txBody>
          <a:bodyPr/>
          <a:lstStyle/>
          <a:p>
            <a:pPr rtl="0"/>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smtClean="0">
              <a:latin typeface="Times New Roman" pitchFamily="-111" charset="0"/>
              <a:ea typeface="ＭＳ Ｐゴシック" pitchFamily="-111" charset="-128"/>
              <a:cs typeface="ＭＳ Ｐゴシック" pitchFamily="-111" charset="-128"/>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E6DE6CD0-8221-6441-9EC4-38B56D719DCC}" type="slidenum">
              <a:rPr lang="en-US">
                <a:latin typeface="Times" pitchFamily="-111" charset="0"/>
              </a:rPr>
              <a:pPr/>
              <a:t>6</a:t>
            </a:fld>
            <a:endParaRPr lang="en-US">
              <a:latin typeface="Times" pitchFamily="-111" charset="0"/>
            </a:endParaRPr>
          </a:p>
        </p:txBody>
      </p:sp>
      <p:sp>
        <p:nvSpPr>
          <p:cNvPr id="49155" name="Rectangle 2"/>
          <p:cNvSpPr>
            <a:spLocks noGrp="1" noRot="1" noChangeAspect="1" noChangeArrowheads="1"/>
          </p:cNvSpPr>
          <p:nvPr>
            <p:ph type="sldImg"/>
          </p:nvPr>
        </p:nvSpPr>
        <p:spPr>
          <a:solidFill>
            <a:srgbClr val="FFFFFF"/>
          </a:solidFill>
          <a:ln/>
        </p:spPr>
      </p:sp>
      <p:sp>
        <p:nvSpPr>
          <p:cNvPr id="49156" name="Rectangle 3"/>
          <p:cNvSpPr>
            <a:spLocks noGrp="1" noChangeArrowheads="1"/>
          </p:cNvSpPr>
          <p:nvPr>
            <p:ph type="body" idx="1"/>
          </p:nvPr>
        </p:nvSpPr>
        <p:spPr>
          <a:solidFill>
            <a:srgbClr val="FFFFFF"/>
          </a:solidFill>
          <a:ln>
            <a:solidFill>
              <a:srgbClr val="000000"/>
            </a:solidFill>
          </a:ln>
        </p:spPr>
        <p:txBody>
          <a:bodyPr/>
          <a:lstStyle/>
          <a:p>
            <a:r>
              <a:rPr lang="en-US" sz="1200" kern="1200" dirty="0" smtClean="0">
                <a:solidFill>
                  <a:schemeClr val="tx1"/>
                </a:solidFill>
                <a:latin typeface="Times New Roman" pitchFamily="-112" charset="0"/>
                <a:ea typeface="+mn-ea"/>
                <a:cs typeface="+mn-cs"/>
              </a:rPr>
              <a:t>Di Russo, F., Martinez, A., </a:t>
            </a:r>
            <a:r>
              <a:rPr lang="en-US" sz="1200" kern="1200" dirty="0" err="1" smtClean="0">
                <a:solidFill>
                  <a:schemeClr val="tx1"/>
                </a:solidFill>
                <a:latin typeface="Times New Roman" pitchFamily="-112" charset="0"/>
                <a:ea typeface="+mn-ea"/>
                <a:cs typeface="+mn-cs"/>
              </a:rPr>
              <a:t>Sereno</a:t>
            </a:r>
            <a:r>
              <a:rPr lang="en-US" sz="1200" kern="1200" dirty="0" smtClean="0">
                <a:solidFill>
                  <a:schemeClr val="tx1"/>
                </a:solidFill>
                <a:latin typeface="Times New Roman" pitchFamily="-112" charset="0"/>
                <a:ea typeface="+mn-ea"/>
                <a:cs typeface="+mn-cs"/>
              </a:rPr>
              <a:t>, M. I., </a:t>
            </a:r>
            <a:r>
              <a:rPr lang="en-US" sz="1200" kern="1200" dirty="0" err="1" smtClean="0">
                <a:solidFill>
                  <a:schemeClr val="tx1"/>
                </a:solidFill>
                <a:latin typeface="Times New Roman" pitchFamily="-112" charset="0"/>
                <a:ea typeface="+mn-ea"/>
                <a:cs typeface="+mn-cs"/>
              </a:rPr>
              <a:t>Pitzalis</a:t>
            </a:r>
            <a:r>
              <a:rPr lang="en-US" sz="1200" kern="1200" dirty="0" smtClean="0">
                <a:solidFill>
                  <a:schemeClr val="tx1"/>
                </a:solidFill>
                <a:latin typeface="Times New Roman" pitchFamily="-112" charset="0"/>
                <a:ea typeface="+mn-ea"/>
                <a:cs typeface="+mn-cs"/>
              </a:rPr>
              <a:t>, S., &amp; </a:t>
            </a:r>
            <a:r>
              <a:rPr lang="en-US" sz="1200" kern="1200" dirty="0" err="1" smtClean="0">
                <a:solidFill>
                  <a:schemeClr val="tx1"/>
                </a:solidFill>
                <a:latin typeface="Times New Roman" pitchFamily="-112" charset="0"/>
                <a:ea typeface="+mn-ea"/>
                <a:cs typeface="+mn-cs"/>
              </a:rPr>
              <a:t>Hillyard</a:t>
            </a:r>
            <a:r>
              <a:rPr lang="en-US" sz="1200" kern="1200" dirty="0" smtClean="0">
                <a:solidFill>
                  <a:schemeClr val="tx1"/>
                </a:solidFill>
                <a:latin typeface="Times New Roman" pitchFamily="-112" charset="0"/>
                <a:ea typeface="+mn-ea"/>
                <a:cs typeface="+mn-cs"/>
              </a:rPr>
              <a:t>, S. A. </a:t>
            </a:r>
            <a:r>
              <a:rPr lang="en-US" sz="1200" kern="1200" smtClean="0">
                <a:solidFill>
                  <a:schemeClr val="tx1"/>
                </a:solidFill>
                <a:latin typeface="Times New Roman" pitchFamily="-112" charset="0"/>
                <a:ea typeface="+mn-ea"/>
                <a:cs typeface="+mn-cs"/>
              </a:rPr>
              <a:t>(2002)</a:t>
            </a:r>
            <a:r>
              <a:rPr lang="en-US" sz="1200" kern="1200" dirty="0" smtClean="0">
                <a:solidFill>
                  <a:schemeClr val="tx1"/>
                </a:solidFill>
                <a:latin typeface="Times New Roman" pitchFamily="-112" charset="0"/>
                <a:ea typeface="+mn-ea"/>
                <a:cs typeface="+mn-cs"/>
              </a:rPr>
              <a:t>. Cortical sources of the early components of the visual evoked potential. Human Brain Mapping, 15, 95-111.</a:t>
            </a:r>
          </a:p>
          <a:p>
            <a:endParaRPr lang="en-US" sz="1200" kern="1200" dirty="0" smtClean="0">
              <a:solidFill>
                <a:schemeClr val="tx1"/>
              </a:solidFill>
              <a:latin typeface="Times New Roman" pitchFamily="-112"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Other content: ©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smtClean="0">
              <a:latin typeface="Times New Roman" pitchFamily="-111" charset="0"/>
              <a:ea typeface="ＭＳ Ｐゴシック" pitchFamily="-111" charset="-128"/>
              <a:cs typeface="ＭＳ Ｐゴシック" pitchFamily="-111" charset="-128"/>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p:spPr>
        <p:txBody>
          <a:bodyPr/>
          <a:lstStyle/>
          <a:p>
            <a:fld id="{605C2E5A-8D76-D841-A3DE-AD129059683E}" type="slidenum">
              <a:rPr lang="en-US">
                <a:latin typeface="Times" pitchFamily="-111" charset="0"/>
              </a:rPr>
              <a:pPr/>
              <a:t>7</a:t>
            </a:fld>
            <a:endParaRPr lang="en-US">
              <a:latin typeface="Times" pitchFamily="-111" charset="0"/>
            </a:endParaRPr>
          </a:p>
        </p:txBody>
      </p:sp>
      <p:sp>
        <p:nvSpPr>
          <p:cNvPr id="51203" name="Rectangle 2"/>
          <p:cNvSpPr>
            <a:spLocks noGrp="1" noRot="1" noChangeAspect="1" noChangeArrowheads="1"/>
          </p:cNvSpPr>
          <p:nvPr>
            <p:ph type="sldImg"/>
          </p:nvPr>
        </p:nvSpPr>
        <p:spPr>
          <a:solidFill>
            <a:srgbClr val="FFFFFF"/>
          </a:solidFill>
          <a:ln/>
        </p:spPr>
      </p:sp>
      <p:sp>
        <p:nvSpPr>
          <p:cNvPr id="51204" name="Rectangle 3"/>
          <p:cNvSpPr>
            <a:spLocks noGrp="1" noChangeArrowheads="1"/>
          </p:cNvSpPr>
          <p:nvPr>
            <p:ph type="body" idx="1"/>
          </p:nvPr>
        </p:nvSpPr>
        <p:spPr>
          <a:solidFill>
            <a:srgbClr val="FFFFFF"/>
          </a:solidFill>
          <a:ln>
            <a:solidFill>
              <a:srgbClr val="000000"/>
            </a:solidFill>
          </a:ln>
        </p:spPr>
        <p:txBody>
          <a:bodyPr/>
          <a:lstStyle/>
          <a:p>
            <a:r>
              <a:rPr lang="en-US" sz="1200" kern="1200" dirty="0" smtClean="0">
                <a:solidFill>
                  <a:schemeClr val="tx1"/>
                </a:solidFill>
                <a:latin typeface="Times New Roman" pitchFamily="-112" charset="0"/>
                <a:ea typeface="+mn-ea"/>
                <a:cs typeface="+mn-cs"/>
              </a:rPr>
              <a:t>Left portion reprinted from </a:t>
            </a:r>
            <a:r>
              <a:rPr lang="en-US" sz="1200" kern="1200" dirty="0" err="1" smtClean="0">
                <a:solidFill>
                  <a:schemeClr val="tx1"/>
                </a:solidFill>
                <a:latin typeface="Times New Roman" pitchFamily="-112" charset="0"/>
                <a:ea typeface="+mn-ea"/>
                <a:cs typeface="+mn-cs"/>
              </a:rPr>
              <a:t>Picton</a:t>
            </a:r>
            <a:r>
              <a:rPr lang="en-US" sz="1200" kern="1200" dirty="0" smtClean="0">
                <a:solidFill>
                  <a:schemeClr val="tx1"/>
                </a:solidFill>
                <a:latin typeface="Times New Roman" pitchFamily="-112" charset="0"/>
                <a:ea typeface="+mn-ea"/>
                <a:cs typeface="+mn-cs"/>
              </a:rPr>
              <a:t>, T. W., Alain, C., Woods, D. L., John, M. S., </a:t>
            </a:r>
            <a:r>
              <a:rPr lang="en-US" sz="1200" kern="1200" dirty="0" err="1" smtClean="0">
                <a:solidFill>
                  <a:schemeClr val="tx1"/>
                </a:solidFill>
                <a:latin typeface="Times New Roman" pitchFamily="-112" charset="0"/>
                <a:ea typeface="+mn-ea"/>
                <a:cs typeface="+mn-cs"/>
              </a:rPr>
              <a:t>Scherg</a:t>
            </a:r>
            <a:r>
              <a:rPr lang="en-US" sz="1200" kern="1200" dirty="0" smtClean="0">
                <a:solidFill>
                  <a:schemeClr val="tx1"/>
                </a:solidFill>
                <a:latin typeface="Times New Roman" pitchFamily="-112" charset="0"/>
                <a:ea typeface="+mn-ea"/>
                <a:cs typeface="+mn-cs"/>
              </a:rPr>
              <a:t>, M., Valdes-Sosa, P., et al. (1999). </a:t>
            </a:r>
            <a:r>
              <a:rPr lang="en-US" sz="1200" kern="1200" dirty="0" err="1" smtClean="0">
                <a:solidFill>
                  <a:schemeClr val="tx1"/>
                </a:solidFill>
                <a:latin typeface="Times New Roman" pitchFamily="-112" charset="0"/>
                <a:ea typeface="+mn-ea"/>
                <a:cs typeface="+mn-cs"/>
              </a:rPr>
              <a:t>Intracerebral</a:t>
            </a:r>
            <a:r>
              <a:rPr lang="en-US" sz="1200" kern="1200" dirty="0" smtClean="0">
                <a:solidFill>
                  <a:schemeClr val="tx1"/>
                </a:solidFill>
                <a:latin typeface="Times New Roman" pitchFamily="-112" charset="0"/>
                <a:ea typeface="+mn-ea"/>
                <a:cs typeface="+mn-cs"/>
              </a:rPr>
              <a:t> sources of human auditory-evoked potentials. Audiology &amp; </a:t>
            </a:r>
            <a:r>
              <a:rPr lang="en-US" sz="1200" kern="1200" dirty="0" err="1" smtClean="0">
                <a:solidFill>
                  <a:schemeClr val="tx1"/>
                </a:solidFill>
                <a:latin typeface="Times New Roman" pitchFamily="-112" charset="0"/>
                <a:ea typeface="+mn-ea"/>
                <a:cs typeface="+mn-cs"/>
              </a:rPr>
              <a:t>Neuro</a:t>
            </a:r>
            <a:r>
              <a:rPr lang="en-US" sz="1200" kern="1200" dirty="0" smtClean="0">
                <a:solidFill>
                  <a:schemeClr val="tx1"/>
                </a:solidFill>
                <a:latin typeface="Times New Roman" pitchFamily="-112" charset="0"/>
                <a:ea typeface="+mn-ea"/>
                <a:cs typeface="+mn-cs"/>
              </a:rPr>
              <a:t>-Otology, 4, 64-79,</a:t>
            </a:r>
            <a:r>
              <a:rPr lang="en-US" sz="1200" kern="1200" baseline="0" dirty="0" smtClean="0">
                <a:solidFill>
                  <a:schemeClr val="tx1"/>
                </a:solidFill>
                <a:latin typeface="Times New Roman" pitchFamily="-112" charset="0"/>
                <a:ea typeface="+mn-ea"/>
                <a:cs typeface="+mn-cs"/>
              </a:rPr>
              <a:t> with permission of </a:t>
            </a:r>
            <a:r>
              <a:rPr lang="en-US" sz="1200" kern="1200" dirty="0" smtClean="0">
                <a:solidFill>
                  <a:schemeClr val="tx1"/>
                </a:solidFill>
                <a:latin typeface="Times New Roman" pitchFamily="-112" charset="0"/>
                <a:ea typeface="+mn-ea"/>
                <a:cs typeface="+mn-cs"/>
              </a:rPr>
              <a:t>S. Karger AG, Basel.</a:t>
            </a:r>
          </a:p>
          <a:p>
            <a:endParaRPr lang="en-US" sz="1200" kern="1200" dirty="0" smtClean="0">
              <a:solidFill>
                <a:schemeClr val="tx1"/>
              </a:solidFill>
              <a:latin typeface="Times New Roman" pitchFamily="-112"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Right portion reprinted from </a:t>
            </a:r>
            <a:r>
              <a:rPr lang="en-US" sz="1200" kern="1200" dirty="0" err="1" smtClean="0">
                <a:solidFill>
                  <a:schemeClr val="tx1"/>
                </a:solidFill>
                <a:latin typeface="Times New Roman" pitchFamily="-112" charset="0"/>
                <a:ea typeface="+mn-ea"/>
                <a:cs typeface="+mn-cs"/>
              </a:rPr>
              <a:t>Rangaswamy</a:t>
            </a:r>
            <a:r>
              <a:rPr lang="en-US" sz="1200" kern="1200" dirty="0" smtClean="0">
                <a:solidFill>
                  <a:schemeClr val="tx1"/>
                </a:solidFill>
                <a:latin typeface="Times New Roman" pitchFamily="-112" charset="0"/>
                <a:ea typeface="+mn-ea"/>
                <a:cs typeface="+mn-cs"/>
              </a:rPr>
              <a:t>, </a:t>
            </a:r>
            <a:r>
              <a:rPr lang="en-US" sz="1200" kern="1200" dirty="0" err="1" smtClean="0">
                <a:solidFill>
                  <a:schemeClr val="tx1"/>
                </a:solidFill>
                <a:latin typeface="Times New Roman" pitchFamily="-112" charset="0"/>
                <a:ea typeface="+mn-ea"/>
                <a:cs typeface="+mn-cs"/>
              </a:rPr>
              <a:t>Madhavi</a:t>
            </a:r>
            <a:r>
              <a:rPr lang="en-US" sz="1200" kern="1200" dirty="0" smtClean="0">
                <a:solidFill>
                  <a:schemeClr val="tx1"/>
                </a:solidFill>
                <a:latin typeface="Times New Roman" pitchFamily="-112" charset="0"/>
                <a:ea typeface="+mn-ea"/>
                <a:cs typeface="+mn-cs"/>
              </a:rPr>
              <a:t>, &amp; </a:t>
            </a:r>
            <a:r>
              <a:rPr lang="en-US" sz="1200" kern="1200" dirty="0" err="1" smtClean="0">
                <a:solidFill>
                  <a:schemeClr val="tx1"/>
                </a:solidFill>
                <a:latin typeface="Times New Roman" pitchFamily="-112" charset="0"/>
                <a:ea typeface="+mn-ea"/>
                <a:cs typeface="+mn-cs"/>
              </a:rPr>
              <a:t>Porjesz</a:t>
            </a:r>
            <a:r>
              <a:rPr lang="en-US" sz="1200" kern="1200" dirty="0" smtClean="0">
                <a:solidFill>
                  <a:schemeClr val="tx1"/>
                </a:solidFill>
                <a:latin typeface="Times New Roman" pitchFamily="-112" charset="0"/>
                <a:ea typeface="+mn-ea"/>
                <a:cs typeface="+mn-cs"/>
              </a:rPr>
              <a:t>, Bernice. (2008). From event-related potential to oscillations: genetic diathesis in brain (</a:t>
            </a:r>
            <a:r>
              <a:rPr lang="en-US" sz="1200" kern="1200" dirty="0" err="1" smtClean="0">
                <a:solidFill>
                  <a:schemeClr val="tx1"/>
                </a:solidFill>
                <a:latin typeface="Times New Roman" pitchFamily="-112" charset="0"/>
                <a:ea typeface="+mn-ea"/>
                <a:cs typeface="+mn-cs"/>
              </a:rPr>
              <a:t>dys</a:t>
            </a:r>
            <a:r>
              <a:rPr lang="en-US" sz="1200" kern="1200" dirty="0" smtClean="0">
                <a:solidFill>
                  <a:schemeClr val="tx1"/>
                </a:solidFill>
                <a:latin typeface="Times New Roman" pitchFamily="-112" charset="0"/>
                <a:ea typeface="+mn-ea"/>
                <a:cs typeface="+mn-cs"/>
              </a:rPr>
              <a:t>) function and alcohol dependence. Alcohol Research &amp; Health, 31, 238. (Public Domain)</a:t>
            </a:r>
          </a:p>
          <a:p>
            <a:endParaRPr lang="en-US" sz="1200" kern="1200" dirty="0" smtClean="0">
              <a:solidFill>
                <a:schemeClr val="tx1"/>
              </a:solidFill>
              <a:latin typeface="Times New Roman" pitchFamily="-112"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Other content: ©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smtClean="0">
              <a:latin typeface="Times New Roman" pitchFamily="-111" charset="0"/>
              <a:ea typeface="ＭＳ Ｐゴシック" pitchFamily="-111" charset="-128"/>
              <a:cs typeface="ＭＳ Ｐゴシック" pitchFamily="-111" charset="-128"/>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fld id="{20E9CACB-7491-3F46-94CF-7D3601E75AB4}" type="slidenum">
              <a:rPr lang="en-US">
                <a:latin typeface="Times" pitchFamily="-111" charset="0"/>
              </a:rPr>
              <a:pPr/>
              <a:t>8</a:t>
            </a:fld>
            <a:endParaRPr lang="en-US">
              <a:latin typeface="Times" pitchFamily="-111" charset="0"/>
            </a:endParaRPr>
          </a:p>
        </p:txBody>
      </p:sp>
      <p:sp>
        <p:nvSpPr>
          <p:cNvPr id="59395" name="Rectangle 2"/>
          <p:cNvSpPr>
            <a:spLocks noGrp="1" noRot="1" noChangeAspect="1" noChangeArrowheads="1"/>
          </p:cNvSpPr>
          <p:nvPr>
            <p:ph type="sldImg"/>
          </p:nvPr>
        </p:nvSpPr>
        <p:spPr>
          <a:solidFill>
            <a:srgbClr val="FFFFFF"/>
          </a:solidFill>
          <a:ln/>
        </p:spPr>
      </p:sp>
      <p:sp>
        <p:nvSpPr>
          <p:cNvPr id="59396" name="Rectangle 3"/>
          <p:cNvSpPr>
            <a:spLocks noGrp="1" noChangeArrowheads="1"/>
          </p:cNvSpPr>
          <p:nvPr>
            <p:ph type="body" idx="1"/>
          </p:nvPr>
        </p:nvSpPr>
        <p:spPr>
          <a:solidFill>
            <a:srgbClr val="FFFFFF"/>
          </a:solidFill>
          <a:ln>
            <a:solidFill>
              <a:srgbClr val="000000"/>
            </a:solidFill>
          </a:ln>
        </p:spPr>
        <p:txBody>
          <a:bodyPr/>
          <a:lstStyle/>
          <a:p>
            <a:pPr rtl="0"/>
            <a:r>
              <a:rPr lang="en-US" sz="1200" kern="1200" baseline="0" dirty="0" smtClean="0">
                <a:solidFill>
                  <a:schemeClr val="tx1"/>
                </a:solidFill>
                <a:latin typeface="Times New Roman" pitchFamily="-112" charset="0"/>
                <a:ea typeface="+mn-ea"/>
                <a:cs typeface="+mn-cs"/>
              </a:rPr>
              <a:t>Adapted from Figure 2.1 in Luck, Steven J. (2005). An introduction to the Event-Related Potential Technique. Cambridge, MA: MIT Press.© MIT Press. This material may be used for nonprofit research and education purposes only, and it may not be reprinted or distributed in any form including print and electronic forms.</a:t>
            </a:r>
          </a:p>
          <a:p>
            <a:pPr rtl="0"/>
            <a:endParaRPr lang="en-US" sz="1200" kern="1200" baseline="0" dirty="0" smtClean="0">
              <a:solidFill>
                <a:schemeClr val="tx1"/>
              </a:solidFill>
              <a:latin typeface="Times New Roman" pitchFamily="-112" charset="0"/>
              <a:ea typeface="+mn-ea"/>
              <a:cs typeface="+mn-cs"/>
            </a:endParaRPr>
          </a:p>
          <a:p>
            <a:pPr rtl="0"/>
            <a:r>
              <a:rPr lang="en-US" sz="1200" kern="1200" baseline="0" dirty="0" smtClean="0">
                <a:solidFill>
                  <a:schemeClr val="tx1"/>
                </a:solidFill>
                <a:latin typeface="Times New Roman" pitchFamily="-112" charset="0"/>
                <a:ea typeface="+mn-ea"/>
                <a:cs typeface="+mn-cs"/>
              </a:rPr>
              <a:t>Other content: ©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fld id="{20E9CACB-7491-3F46-94CF-7D3601E75AB4}" type="slidenum">
              <a:rPr lang="en-US">
                <a:latin typeface="Times" pitchFamily="-111" charset="0"/>
              </a:rPr>
              <a:pPr/>
              <a:t>9</a:t>
            </a:fld>
            <a:endParaRPr lang="en-US">
              <a:latin typeface="Times" pitchFamily="-111" charset="0"/>
            </a:endParaRPr>
          </a:p>
        </p:txBody>
      </p:sp>
      <p:sp>
        <p:nvSpPr>
          <p:cNvPr id="59395" name="Rectangle 2"/>
          <p:cNvSpPr>
            <a:spLocks noGrp="1" noRot="1" noChangeAspect="1" noChangeArrowheads="1"/>
          </p:cNvSpPr>
          <p:nvPr>
            <p:ph type="sldImg"/>
          </p:nvPr>
        </p:nvSpPr>
        <p:spPr>
          <a:solidFill>
            <a:srgbClr val="FFFFFF"/>
          </a:solidFill>
          <a:ln/>
        </p:spPr>
      </p:sp>
      <p:sp>
        <p:nvSpPr>
          <p:cNvPr id="59396" name="Rectangle 3"/>
          <p:cNvSpPr>
            <a:spLocks noGrp="1" noChangeArrowheads="1"/>
          </p:cNvSpPr>
          <p:nvPr>
            <p:ph type="body" idx="1"/>
          </p:nvPr>
        </p:nvSpPr>
        <p:spPr>
          <a:solidFill>
            <a:srgbClr val="FFFFFF"/>
          </a:solidFill>
          <a:ln>
            <a:solidFill>
              <a:srgbClr val="000000"/>
            </a:solidFill>
          </a:ln>
        </p:spPr>
        <p:txBody>
          <a:bodyPr/>
          <a:lstStyle/>
          <a:p>
            <a:pPr rtl="0"/>
            <a:r>
              <a:rPr lang="en-US" sz="1200" kern="1200" baseline="0" dirty="0" smtClean="0">
                <a:solidFill>
                  <a:schemeClr val="tx1"/>
                </a:solidFill>
                <a:latin typeface="Times New Roman" pitchFamily="-112" charset="0"/>
                <a:ea typeface="+mn-ea"/>
                <a:cs typeface="+mn-cs"/>
              </a:rPr>
              <a:t>Adapted from Figure 2.1 in Luck, Steven J. (2005). An introduction to the Event-Related Potential Technique. Cambridge, MA: MIT Press.© MIT Press. This material may be used for nonprofit research and education purposes only, and it may not be reprinted or distributed in any form including print and electronic forms.</a:t>
            </a:r>
          </a:p>
          <a:p>
            <a:pPr rtl="0"/>
            <a:endParaRPr lang="en-US" sz="1200" kern="1200" baseline="0" dirty="0" smtClean="0">
              <a:solidFill>
                <a:schemeClr val="tx1"/>
              </a:solidFill>
              <a:latin typeface="Times New Roman" pitchFamily="-112" charset="0"/>
              <a:ea typeface="+mn-ea"/>
              <a:cs typeface="+mn-cs"/>
            </a:endParaRPr>
          </a:p>
          <a:p>
            <a:pPr rtl="0"/>
            <a:r>
              <a:rPr lang="en-US" sz="1200" kern="1200" baseline="0" dirty="0" smtClean="0">
                <a:solidFill>
                  <a:schemeClr val="tx1"/>
                </a:solidFill>
                <a:latin typeface="Times New Roman" pitchFamily="-112" charset="0"/>
                <a:ea typeface="+mn-ea"/>
                <a:cs typeface="+mn-cs"/>
              </a:rPr>
              <a:t>Other content: ©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30791" name="Rectangle 39"/>
          <p:cNvSpPr>
            <a:spLocks noGrp="1" noChangeArrowheads="1"/>
          </p:cNvSpPr>
          <p:nvPr>
            <p:ph type="subTitle" idx="1"/>
          </p:nvPr>
        </p:nvSpPr>
        <p:spPr>
          <a:xfrm>
            <a:off x="1371600" y="3886200"/>
            <a:ext cx="6400800" cy="1752600"/>
          </a:xfrm>
        </p:spPr>
        <p:txBody>
          <a:bodyPr/>
          <a:lstStyle>
            <a:lvl1pPr marL="0" indent="0" algn="ctr">
              <a:buFont typeface="Times" pitchFamily="-112" charset="0"/>
              <a:buNone/>
              <a:defRPr/>
            </a:lvl1pPr>
          </a:lstStyle>
          <a:p>
            <a:r>
              <a:rPr lang="en-US"/>
              <a:t>Click to edit Master subtitle style</a:t>
            </a:r>
          </a:p>
        </p:txBody>
      </p:sp>
      <p:sp>
        <p:nvSpPr>
          <p:cNvPr id="330792" name="Rectangle 40"/>
          <p:cNvSpPr>
            <a:spLocks noGrp="1" noChangeArrowheads="1"/>
          </p:cNvSpPr>
          <p:nvPr>
            <p:ph type="ctrTitle"/>
          </p:nvPr>
        </p:nvSpPr>
        <p:spPr>
          <a:xfrm>
            <a:off x="685800" y="1768475"/>
            <a:ext cx="7772400" cy="1736725"/>
          </a:xfrm>
        </p:spPr>
        <p:txBody>
          <a:bodyPr anchor="b" anchorCtr="1"/>
          <a:lstStyle>
            <a:lvl1pPr>
              <a:defRPr sz="4800"/>
            </a:lvl1pPr>
          </a:lstStyle>
          <a:p>
            <a:r>
              <a:rPr lang="en-US"/>
              <a:t>Click to edit Master title style</a:t>
            </a:r>
          </a:p>
        </p:txBody>
      </p:sp>
      <p:sp>
        <p:nvSpPr>
          <p:cNvPr id="5" name="Text Box 42"/>
          <p:cNvSpPr txBox="1">
            <a:spLocks noChangeArrowheads="1"/>
          </p:cNvSpPr>
          <p:nvPr userDrawn="1"/>
        </p:nvSpPr>
        <p:spPr bwMode="auto">
          <a:xfrm>
            <a:off x="990600" y="6248400"/>
            <a:ext cx="7356915" cy="577081"/>
          </a:xfrm>
          <a:prstGeom prst="rect">
            <a:avLst/>
          </a:prstGeom>
          <a:noFill/>
          <a:ln w="12700" cap="sq">
            <a:noFill/>
            <a:miter lim="800000"/>
            <a:headEnd type="none" w="sm" len="sm"/>
            <a:tailEnd type="none" w="sm" len="sm"/>
          </a:ln>
          <a:effectLst/>
        </p:spPr>
        <p:txBody>
          <a:bodyPr wrap="square">
            <a:prstTxWarp prst="textNoShape">
              <a:avLst/>
            </a:prstTxWarp>
            <a:spAutoFit/>
          </a:bodyPr>
          <a:lstStyle/>
          <a:p>
            <a:pPr algn="ctr"/>
            <a:r>
              <a:rPr lang="en-US" sz="1050" dirty="0" smtClean="0"/>
              <a:t>All slides © </a:t>
            </a:r>
            <a:r>
              <a:rPr lang="en-US" sz="1050" dirty="0"/>
              <a:t>S. J. </a:t>
            </a:r>
            <a:r>
              <a:rPr lang="en-US" sz="1050" dirty="0" smtClean="0"/>
              <a:t>Luck, except as indicated in the notes sections of individual slides</a:t>
            </a:r>
          </a:p>
          <a:p>
            <a:pPr algn="ctr"/>
            <a:r>
              <a:rPr lang="en-US" sz="1050" dirty="0" smtClean="0"/>
              <a:t>Slides may be used for</a:t>
            </a:r>
            <a:r>
              <a:rPr lang="en-US" sz="1050" baseline="0" dirty="0" smtClean="0"/>
              <a:t> nonprofit educational purposes</a:t>
            </a:r>
            <a:r>
              <a:rPr lang="en-US" sz="1050" dirty="0" smtClean="0"/>
              <a:t> if this copyright notice is included, except as noted</a:t>
            </a:r>
            <a:endParaRPr lang="en-US" sz="1050" baseline="0" dirty="0" smtClean="0"/>
          </a:p>
          <a:p>
            <a:pPr algn="ctr"/>
            <a:r>
              <a:rPr lang="en-US" sz="1050" baseline="0" dirty="0" smtClean="0"/>
              <a:t>Permission must be obtained from the copyright </a:t>
            </a:r>
            <a:r>
              <a:rPr lang="en-US" sz="1050" baseline="0" dirty="0" err="1" smtClean="0"/>
              <a:t>holder(s</a:t>
            </a:r>
            <a:r>
              <a:rPr lang="en-US" sz="1050" baseline="0" dirty="0" smtClean="0"/>
              <a:t>) for any other use</a:t>
            </a:r>
            <a:endParaRPr lang="en-US" sz="1050" dirty="0" smtClean="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84B401DE-7852-7F40-991A-43E570D05D89}"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7813"/>
            <a:ext cx="2057400" cy="585311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7813"/>
            <a:ext cx="6019800" cy="585311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201AB29B-F1C6-BF4C-B191-CEF7A7A4562D}"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8156A10A-4020-8A4E-BC86-F7022994D0E3}"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34652415-B476-3641-8DCE-AFA429BA410A}"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A53E9DED-9334-0148-B66E-21E43C290FE3}"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smtClean="0"/>
            </a:lvl1pPr>
          </a:lstStyle>
          <a:p>
            <a:fld id="{88AF61BC-3BA5-6B4D-A56D-C972125BD03D}"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smtClean="0"/>
            </a:lvl1pPr>
          </a:lstStyle>
          <a:p>
            <a:fld id="{D65696A9-2CDA-A844-B279-A1D6305D6629}"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smtClean="0"/>
            </a:lvl1pPr>
          </a:lstStyle>
          <a:p>
            <a:fld id="{D8A180A2-61E1-EB45-8772-14377038064C}"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A80D0008-872C-0C4D-90CC-586989CAE340}"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756D8198-3F40-2D46-BFE7-9B6BC456B2D1}"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9765" name="Rectangle 37"/>
          <p:cNvSpPr>
            <a:spLocks noGrp="1" noChangeArrowheads="1"/>
          </p:cNvSpPr>
          <p:nvPr>
            <p:ph type="title"/>
          </p:nvPr>
        </p:nvSpPr>
        <p:spPr bwMode="black">
          <a:xfrm>
            <a:off x="457200" y="277813"/>
            <a:ext cx="82296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329766" name="Rectangle 38"/>
          <p:cNvSpPr>
            <a:spLocks noGrp="1" noChangeArrowheads="1"/>
          </p:cNvSpPr>
          <p:nvPr>
            <p:ph type="body" idx="1"/>
          </p:nvPr>
        </p:nvSpPr>
        <p:spPr bwMode="black">
          <a:xfrm>
            <a:off x="457200" y="1600200"/>
            <a:ext cx="8229600" cy="45307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29767" name="Rectangle 39"/>
          <p:cNvSpPr>
            <a:spLocks noGrp="1" noChangeArrowheads="1"/>
          </p:cNvSpPr>
          <p:nvPr>
            <p:ph type="dt" sz="half" idx="2"/>
          </p:nvPr>
        </p:nvSpPr>
        <p:spPr bwMode="black">
          <a:xfrm>
            <a:off x="457200" y="6278563"/>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eaLnBrk="1" hangingPunct="1">
              <a:defRPr sz="1200">
                <a:latin typeface="Arial" pitchFamily="-112" charset="0"/>
              </a:defRPr>
            </a:lvl1pPr>
          </a:lstStyle>
          <a:p>
            <a:endParaRPr lang="en-US"/>
          </a:p>
        </p:txBody>
      </p:sp>
      <p:sp>
        <p:nvSpPr>
          <p:cNvPr id="329768" name="Rectangle 40"/>
          <p:cNvSpPr>
            <a:spLocks noGrp="1" noChangeArrowheads="1"/>
          </p:cNvSpPr>
          <p:nvPr>
            <p:ph type="ftr" sz="quarter" idx="3"/>
          </p:nvPr>
        </p:nvSpPr>
        <p:spPr bwMode="black">
          <a:xfrm>
            <a:off x="3124200" y="6278563"/>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pitchFamily="-112" charset="0"/>
              </a:defRPr>
            </a:lvl1pPr>
          </a:lstStyle>
          <a:p>
            <a:endParaRPr lang="en-US"/>
          </a:p>
        </p:txBody>
      </p:sp>
      <p:sp>
        <p:nvSpPr>
          <p:cNvPr id="329769" name="Rectangle 41"/>
          <p:cNvSpPr>
            <a:spLocks noGrp="1" noChangeArrowheads="1"/>
          </p:cNvSpPr>
          <p:nvPr>
            <p:ph type="sldNum" sz="quarter" idx="4"/>
          </p:nvPr>
        </p:nvSpPr>
        <p:spPr bwMode="black">
          <a:xfrm>
            <a:off x="6553200" y="6278563"/>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atin typeface="Arial" pitchFamily="-112" charset="0"/>
              </a:defRPr>
            </a:lvl1pPr>
          </a:lstStyle>
          <a:p>
            <a:fld id="{E465FBC6-2888-604C-9B43-8872512FCA2F}"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Lst>
  <p:timing>
    <p:tnLst>
      <p:par>
        <p:cTn xmlns:p14="http://schemas.microsoft.com/office/powerpoint/2010/main" id="1" dur="indefinite" restart="never" nodeType="tmRoot"/>
      </p:par>
    </p:tnLst>
  </p:timing>
  <p:txStyles>
    <p:titleStyle>
      <a:lvl1pPr algn="ctr" rtl="0" fontAlgn="base">
        <a:spcBef>
          <a:spcPct val="0"/>
        </a:spcBef>
        <a:spcAft>
          <a:spcPct val="0"/>
        </a:spcAft>
        <a:defRPr sz="4000">
          <a:solidFill>
            <a:schemeClr val="tx2"/>
          </a:solidFill>
          <a:effectLst>
            <a:outerShdw blurRad="38100" dist="38100" dir="2700000" algn="tl">
              <a:srgbClr val="DDDDDD"/>
            </a:outerShdw>
          </a:effectLst>
          <a:latin typeface="+mj-lt"/>
          <a:ea typeface="+mj-ea"/>
          <a:cs typeface="+mj-cs"/>
        </a:defRPr>
      </a:lvl1pPr>
      <a:lvl2pPr algn="ctr" rtl="0" fontAlgn="base">
        <a:spcBef>
          <a:spcPct val="0"/>
        </a:spcBef>
        <a:spcAft>
          <a:spcPct val="0"/>
        </a:spcAft>
        <a:defRPr sz="4000">
          <a:solidFill>
            <a:schemeClr val="tx2"/>
          </a:solidFill>
          <a:effectLst>
            <a:outerShdw blurRad="38100" dist="38100" dir="2700000" algn="tl">
              <a:srgbClr val="DDDDDD"/>
            </a:outerShdw>
          </a:effectLst>
          <a:latin typeface="Geneva" pitchFamily="-112" charset="0"/>
        </a:defRPr>
      </a:lvl2pPr>
      <a:lvl3pPr algn="ctr" rtl="0" fontAlgn="base">
        <a:spcBef>
          <a:spcPct val="0"/>
        </a:spcBef>
        <a:spcAft>
          <a:spcPct val="0"/>
        </a:spcAft>
        <a:defRPr sz="4000">
          <a:solidFill>
            <a:schemeClr val="tx2"/>
          </a:solidFill>
          <a:effectLst>
            <a:outerShdw blurRad="38100" dist="38100" dir="2700000" algn="tl">
              <a:srgbClr val="DDDDDD"/>
            </a:outerShdw>
          </a:effectLst>
          <a:latin typeface="Geneva" pitchFamily="-112" charset="0"/>
        </a:defRPr>
      </a:lvl3pPr>
      <a:lvl4pPr algn="ctr" rtl="0" fontAlgn="base">
        <a:spcBef>
          <a:spcPct val="0"/>
        </a:spcBef>
        <a:spcAft>
          <a:spcPct val="0"/>
        </a:spcAft>
        <a:defRPr sz="4000">
          <a:solidFill>
            <a:schemeClr val="tx2"/>
          </a:solidFill>
          <a:effectLst>
            <a:outerShdw blurRad="38100" dist="38100" dir="2700000" algn="tl">
              <a:srgbClr val="DDDDDD"/>
            </a:outerShdw>
          </a:effectLst>
          <a:latin typeface="Geneva" pitchFamily="-112" charset="0"/>
        </a:defRPr>
      </a:lvl4pPr>
      <a:lvl5pPr algn="ctr" rtl="0" fontAlgn="base">
        <a:spcBef>
          <a:spcPct val="0"/>
        </a:spcBef>
        <a:spcAft>
          <a:spcPct val="0"/>
        </a:spcAft>
        <a:defRPr sz="4000">
          <a:solidFill>
            <a:schemeClr val="tx2"/>
          </a:solidFill>
          <a:effectLst>
            <a:outerShdw blurRad="38100" dist="38100" dir="2700000" algn="tl">
              <a:srgbClr val="DDDDDD"/>
            </a:outerShdw>
          </a:effectLst>
          <a:latin typeface="Geneva" pitchFamily="-112" charset="0"/>
        </a:defRPr>
      </a:lvl5pPr>
      <a:lvl6pPr marL="457200" algn="ctr" rtl="0" fontAlgn="base">
        <a:spcBef>
          <a:spcPct val="0"/>
        </a:spcBef>
        <a:spcAft>
          <a:spcPct val="0"/>
        </a:spcAft>
        <a:defRPr sz="4000">
          <a:solidFill>
            <a:schemeClr val="tx2"/>
          </a:solidFill>
          <a:effectLst>
            <a:outerShdw blurRad="38100" dist="38100" dir="2700000" algn="tl">
              <a:srgbClr val="DDDDDD"/>
            </a:outerShdw>
          </a:effectLst>
          <a:latin typeface="Geneva" pitchFamily="-112" charset="0"/>
        </a:defRPr>
      </a:lvl6pPr>
      <a:lvl7pPr marL="914400" algn="ctr" rtl="0" fontAlgn="base">
        <a:spcBef>
          <a:spcPct val="0"/>
        </a:spcBef>
        <a:spcAft>
          <a:spcPct val="0"/>
        </a:spcAft>
        <a:defRPr sz="4000">
          <a:solidFill>
            <a:schemeClr val="tx2"/>
          </a:solidFill>
          <a:effectLst>
            <a:outerShdw blurRad="38100" dist="38100" dir="2700000" algn="tl">
              <a:srgbClr val="DDDDDD"/>
            </a:outerShdw>
          </a:effectLst>
          <a:latin typeface="Geneva" pitchFamily="-112" charset="0"/>
        </a:defRPr>
      </a:lvl7pPr>
      <a:lvl8pPr marL="1371600" algn="ctr" rtl="0" fontAlgn="base">
        <a:spcBef>
          <a:spcPct val="0"/>
        </a:spcBef>
        <a:spcAft>
          <a:spcPct val="0"/>
        </a:spcAft>
        <a:defRPr sz="4000">
          <a:solidFill>
            <a:schemeClr val="tx2"/>
          </a:solidFill>
          <a:effectLst>
            <a:outerShdw blurRad="38100" dist="38100" dir="2700000" algn="tl">
              <a:srgbClr val="DDDDDD"/>
            </a:outerShdw>
          </a:effectLst>
          <a:latin typeface="Geneva" pitchFamily="-112" charset="0"/>
        </a:defRPr>
      </a:lvl8pPr>
      <a:lvl9pPr marL="1828800" algn="ctr" rtl="0" fontAlgn="base">
        <a:spcBef>
          <a:spcPct val="0"/>
        </a:spcBef>
        <a:spcAft>
          <a:spcPct val="0"/>
        </a:spcAft>
        <a:defRPr sz="4000">
          <a:solidFill>
            <a:schemeClr val="tx2"/>
          </a:solidFill>
          <a:effectLst>
            <a:outerShdw blurRad="38100" dist="38100" dir="2700000" algn="tl">
              <a:srgbClr val="DDDDDD"/>
            </a:outerShdw>
          </a:effectLst>
          <a:latin typeface="Geneva" pitchFamily="-112" charset="0"/>
        </a:defRPr>
      </a:lvl9pPr>
    </p:titleStyle>
    <p:bodyStyle>
      <a:lvl1pPr marL="342900" indent="-342900" algn="l" rtl="0" fontAlgn="base">
        <a:spcBef>
          <a:spcPct val="20000"/>
        </a:spcBef>
        <a:spcAft>
          <a:spcPct val="0"/>
        </a:spcAft>
        <a:buSzPct val="125000"/>
        <a:buFont typeface="Times" pitchFamily="-112" charset="0"/>
        <a:buChar char="•"/>
        <a:defRPr sz="2400">
          <a:solidFill>
            <a:schemeClr val="tx1"/>
          </a:solidFill>
          <a:effectLst>
            <a:outerShdw blurRad="38100" dist="38100" dir="2700000" algn="tl">
              <a:srgbClr val="DDDDDD"/>
            </a:outerShdw>
          </a:effectLst>
          <a:latin typeface="+mn-lt"/>
          <a:ea typeface="+mn-ea"/>
          <a:cs typeface="+mn-cs"/>
        </a:defRPr>
      </a:lvl1pPr>
      <a:lvl2pPr marL="742950" indent="-285750" algn="l" rtl="0" fontAlgn="base">
        <a:spcBef>
          <a:spcPct val="20000"/>
        </a:spcBef>
        <a:spcAft>
          <a:spcPct val="0"/>
        </a:spcAft>
        <a:buClr>
          <a:schemeClr val="tx1"/>
        </a:buClr>
        <a:buSzPct val="100000"/>
        <a:buChar char="-"/>
        <a:defRPr sz="2000">
          <a:solidFill>
            <a:schemeClr val="tx1"/>
          </a:solidFill>
          <a:effectLst>
            <a:outerShdw blurRad="38100" dist="38100" dir="2700000" algn="tl">
              <a:srgbClr val="DDDDDD"/>
            </a:outerShdw>
          </a:effectLst>
          <a:latin typeface="+mn-lt"/>
          <a:ea typeface="ＭＳ Ｐゴシック" pitchFamily="-112" charset="-128"/>
        </a:defRPr>
      </a:lvl2pPr>
      <a:lvl3pPr marL="1143000" indent="-228600" algn="l" rtl="0" fontAlgn="base">
        <a:spcBef>
          <a:spcPct val="20000"/>
        </a:spcBef>
        <a:spcAft>
          <a:spcPct val="0"/>
        </a:spcAft>
        <a:buSzPct val="65000"/>
        <a:buFont typeface="Times" pitchFamily="-112" charset="0"/>
        <a:buChar char="•"/>
        <a:defRPr sz="1600">
          <a:solidFill>
            <a:schemeClr val="tx1"/>
          </a:solidFill>
          <a:effectLst>
            <a:outerShdw blurRad="38100" dist="38100" dir="2700000" algn="tl">
              <a:srgbClr val="DDDDDD"/>
            </a:outerShdw>
          </a:effectLst>
          <a:latin typeface="+mn-lt"/>
          <a:ea typeface="ＭＳ Ｐゴシック" pitchFamily="-112" charset="-128"/>
        </a:defRPr>
      </a:lvl3pPr>
      <a:lvl4pPr marL="1600200" indent="-228600" algn="l" rtl="0" fontAlgn="base">
        <a:spcBef>
          <a:spcPct val="20000"/>
        </a:spcBef>
        <a:spcAft>
          <a:spcPct val="0"/>
        </a:spcAft>
        <a:buClr>
          <a:schemeClr val="tx1"/>
        </a:buClr>
        <a:buSzPct val="65000"/>
        <a:buFont typeface="Wingdings" pitchFamily="-112" charset="2"/>
        <a:buChar char="n"/>
        <a:defRPr sz="1400">
          <a:solidFill>
            <a:schemeClr val="tx1"/>
          </a:solidFill>
          <a:effectLst>
            <a:outerShdw blurRad="38100" dist="38100" dir="2700000" algn="tl">
              <a:srgbClr val="DDDDDD"/>
            </a:outerShdw>
          </a:effectLst>
          <a:latin typeface="+mn-lt"/>
          <a:ea typeface="ＭＳ Ｐゴシック" pitchFamily="-112" charset="-128"/>
        </a:defRPr>
      </a:lvl4pPr>
      <a:lvl5pPr marL="20574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5pPr>
      <a:lvl6pPr marL="25146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6pPr>
      <a:lvl7pPr marL="29718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7pPr>
      <a:lvl8pPr marL="34290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8pPr>
      <a:lvl9pPr marL="38862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chart" Target="../charts/chart12.xml"/><Relationship Id="rId4" Type="http://schemas.openxmlformats.org/officeDocument/2006/relationships/chart" Target="../charts/chart13.xml"/><Relationship Id="rId5" Type="http://schemas.openxmlformats.org/officeDocument/2006/relationships/chart" Target="../charts/chart14.xml"/><Relationship Id="rId6" Type="http://schemas.openxmlformats.org/officeDocument/2006/relationships/chart" Target="../charts/chart15.xml"/><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chart" Target="../charts/chart16.xml"/><Relationship Id="rId4" Type="http://schemas.openxmlformats.org/officeDocument/2006/relationships/chart" Target="../charts/chart17.xml"/><Relationship Id="rId5" Type="http://schemas.openxmlformats.org/officeDocument/2006/relationships/chart" Target="../charts/chart18.xml"/><Relationship Id="rId6" Type="http://schemas.openxmlformats.org/officeDocument/2006/relationships/chart" Target="../charts/chart19.xml"/><Relationship Id="rId7" Type="http://schemas.openxmlformats.org/officeDocument/2006/relationships/chart" Target="../charts/chart20.xml"/><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emf"/></Relationships>
</file>

<file path=ppt/slides/_rels/slide13.xml.rels><?xml version="1.0" encoding="UTF-8" standalone="yes"?>
<Relationships xmlns="http://schemas.openxmlformats.org/package/2006/relationships"><Relationship Id="rId3" Type="http://schemas.openxmlformats.org/officeDocument/2006/relationships/chart" Target="../charts/chart21.xml"/><Relationship Id="rId4" Type="http://schemas.openxmlformats.org/officeDocument/2006/relationships/chart" Target="../charts/chart22.xml"/><Relationship Id="rId5" Type="http://schemas.openxmlformats.org/officeDocument/2006/relationships/chart" Target="../charts/chart23.xml"/><Relationship Id="rId6" Type="http://schemas.openxmlformats.org/officeDocument/2006/relationships/chart" Target="../charts/chart24.xml"/><Relationship Id="rId7" Type="http://schemas.openxmlformats.org/officeDocument/2006/relationships/chart" Target="../charts/chart25.xml"/><Relationship Id="rId8" Type="http://schemas.openxmlformats.org/officeDocument/2006/relationships/chart" Target="../charts/chart26.xml"/><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chart" Target="../charts/chart27.xml"/><Relationship Id="rId4" Type="http://schemas.openxmlformats.org/officeDocument/2006/relationships/chart" Target="../charts/chart28.xml"/><Relationship Id="rId5" Type="http://schemas.openxmlformats.org/officeDocument/2006/relationships/chart" Target="../charts/chart29.xml"/><Relationship Id="rId6" Type="http://schemas.openxmlformats.org/officeDocument/2006/relationships/image" Target="../media/image13.emf"/><Relationship Id="rId7" Type="http://schemas.openxmlformats.org/officeDocument/2006/relationships/image" Target="../media/image14.emf"/><Relationship Id="rId8"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6.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7.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19.emf"/><Relationship Id="rId4" Type="http://schemas.openxmlformats.org/officeDocument/2006/relationships/image" Target="../media/image20.emf"/><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1.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2.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3.emf"/></Relationships>
</file>

<file path=ppt/slides/_rels/slide26.xml.rels><?xml version="1.0" encoding="UTF-8" standalone="yes"?>
<Relationships xmlns="http://schemas.openxmlformats.org/package/2006/relationships"><Relationship Id="rId3" Type="http://schemas.openxmlformats.org/officeDocument/2006/relationships/image" Target="../media/image24.emf"/><Relationship Id="rId4" Type="http://schemas.openxmlformats.org/officeDocument/2006/relationships/image" Target="../media/image25.emf"/><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6.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7.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8.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image" Target="../media/image29.emf"/><Relationship Id="rId4" Type="http://schemas.openxmlformats.org/officeDocument/2006/relationships/image" Target="../media/image30.emf"/><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3" Type="http://schemas.openxmlformats.org/officeDocument/2006/relationships/image" Target="../media/image31.emf"/><Relationship Id="rId4" Type="http://schemas.openxmlformats.org/officeDocument/2006/relationships/image" Target="../media/image32.emf"/><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33.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image" Target="../media/image34.emf"/><Relationship Id="rId4" Type="http://schemas.openxmlformats.org/officeDocument/2006/relationships/image" Target="../media/image35.emf"/><Relationship Id="rId5" Type="http://schemas.openxmlformats.org/officeDocument/2006/relationships/image" Target="../media/image36.emf"/><Relationship Id="rId6" Type="http://schemas.openxmlformats.org/officeDocument/2006/relationships/image" Target="../media/image37.emf"/><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4" Type="http://schemas.microsoft.com/office/2007/relationships/hdphoto" Target="../media/hdphoto1.wdp"/><Relationship Id="rId5" Type="http://schemas.openxmlformats.org/officeDocument/2006/relationships/image" Target="../media/image5.jpeg"/><Relationship Id="rId6" Type="http://schemas.microsoft.com/office/2007/relationships/hdphoto" Target="../media/hdphoto2.wdp"/><Relationship Id="rId7" Type="http://schemas.openxmlformats.org/officeDocument/2006/relationships/image" Target="../media/image6.png"/><Relationship Id="rId8"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image" Target="../media/image38.emf"/><Relationship Id="rId4" Type="http://schemas.openxmlformats.org/officeDocument/2006/relationships/image" Target="../media/image39.emf"/><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40.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4" Type="http://schemas.openxmlformats.org/officeDocument/2006/relationships/chart" Target="../charts/chart2.xml"/><Relationship Id="rId5" Type="http://schemas.openxmlformats.org/officeDocument/2006/relationships/chart" Target="../charts/chart3.xml"/><Relationship Id="rId6" Type="http://schemas.openxmlformats.org/officeDocument/2006/relationships/chart" Target="../charts/chart4.xml"/><Relationship Id="rId7" Type="http://schemas.openxmlformats.org/officeDocument/2006/relationships/chart" Target="../charts/chart5.xml"/><Relationship Id="rId8" Type="http://schemas.openxmlformats.org/officeDocument/2006/relationships/chart" Target="../charts/chart6.xml"/><Relationship Id="rId9"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chart" Target="../charts/chart7.xml"/><Relationship Id="rId4" Type="http://schemas.openxmlformats.org/officeDocument/2006/relationships/chart" Target="../charts/chart8.xml"/><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chart" Target="../charts/chart9.xml"/><Relationship Id="rId4" Type="http://schemas.openxmlformats.org/officeDocument/2006/relationships/chart" Target="../charts/chart10.xml"/><Relationship Id="rId5" Type="http://schemas.openxmlformats.org/officeDocument/2006/relationships/chart" Target="../charts/chart11.xml"/><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11" name="Rectangle 19"/>
          <p:cNvSpPr>
            <a:spLocks noGrp="1" noChangeArrowheads="1"/>
          </p:cNvSpPr>
          <p:nvPr>
            <p:ph type="ctrTitle"/>
          </p:nvPr>
        </p:nvSpPr>
        <p:spPr>
          <a:xfrm>
            <a:off x="685800" y="1481969"/>
            <a:ext cx="7924800" cy="2286000"/>
          </a:xfrm>
        </p:spPr>
        <p:txBody>
          <a:bodyPr anchor="ctr"/>
          <a:lstStyle/>
          <a:p>
            <a:r>
              <a:rPr lang="en-US" b="1" dirty="0"/>
              <a:t>The ERP Boot Camp</a:t>
            </a:r>
          </a:p>
        </p:txBody>
      </p:sp>
      <p:sp>
        <p:nvSpPr>
          <p:cNvPr id="8214" name="Rectangle 22"/>
          <p:cNvSpPr>
            <a:spLocks noChangeArrowheads="1"/>
          </p:cNvSpPr>
          <p:nvPr/>
        </p:nvSpPr>
        <p:spPr bwMode="black">
          <a:xfrm>
            <a:off x="673516" y="3962400"/>
            <a:ext cx="7810892" cy="1828800"/>
          </a:xfrm>
          <a:prstGeom prst="rect">
            <a:avLst/>
          </a:prstGeom>
          <a:noFill/>
          <a:ln w="9525">
            <a:noFill/>
            <a:miter lim="800000"/>
            <a:headEnd/>
            <a:tailEnd/>
          </a:ln>
          <a:effectLst/>
        </p:spPr>
        <p:txBody>
          <a:bodyPr anchor="ctr" anchorCtr="1">
            <a:prstTxWarp prst="textNoShape">
              <a:avLst/>
            </a:prstTxWarp>
          </a:bodyPr>
          <a:lstStyle/>
          <a:p>
            <a:pPr eaLnBrk="1" hangingPunct="1"/>
            <a:r>
              <a:rPr lang="en-US" sz="4000" b="1" dirty="0" smtClean="0">
                <a:solidFill>
                  <a:schemeClr val="tx2"/>
                </a:solidFill>
                <a:effectLst>
                  <a:outerShdw blurRad="38100" dist="38100" dir="2700000" algn="tl">
                    <a:srgbClr val="DDDDDD"/>
                  </a:outerShdw>
                </a:effectLst>
              </a:rPr>
              <a:t>Design </a:t>
            </a:r>
            <a:r>
              <a:rPr lang="en-US" sz="4000" b="1" dirty="0">
                <a:solidFill>
                  <a:schemeClr val="tx2"/>
                </a:solidFill>
                <a:effectLst>
                  <a:outerShdw blurRad="38100" dist="38100" dir="2700000" algn="tl">
                    <a:srgbClr val="DDDDDD"/>
                  </a:outerShdw>
                </a:effectLst>
              </a:rPr>
              <a:t>and Interpretation of ERP Experiments</a:t>
            </a:r>
          </a:p>
        </p:txBody>
      </p:sp>
      <p:sp>
        <p:nvSpPr>
          <p:cNvPr id="8215" name="Line 23"/>
          <p:cNvSpPr>
            <a:spLocks noChangeShapeType="1"/>
          </p:cNvSpPr>
          <p:nvPr/>
        </p:nvSpPr>
        <p:spPr bwMode="auto">
          <a:xfrm rot="5400000">
            <a:off x="4533900" y="457200"/>
            <a:ext cx="0" cy="65532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pic>
        <p:nvPicPr>
          <p:cNvPr id="6" name="Picture 2" descr="Positive Up Logo"/>
          <p:cNvPicPr>
            <a:picLocks noChangeAspect="1" noChangeArrowheads="1"/>
          </p:cNvPicPr>
          <p:nvPr/>
        </p:nvPicPr>
        <p:blipFill>
          <a:blip r:embed="rId3">
            <a:alphaModFix/>
          </a:blip>
          <a:srcRect/>
          <a:stretch>
            <a:fillRect/>
          </a:stretch>
        </p:blipFill>
        <p:spPr bwMode="auto">
          <a:xfrm>
            <a:off x="86193" y="0"/>
            <a:ext cx="2428407" cy="2057400"/>
          </a:xfrm>
          <a:prstGeom prst="rect">
            <a:avLst/>
          </a:prstGeom>
          <a:noFill/>
          <a:ln w="9525">
            <a:noFill/>
            <a:miter lim="800000"/>
            <a:headEnd/>
            <a:tailEnd/>
          </a:ln>
        </p:spPr>
      </p:pic>
      <p:pic>
        <p:nvPicPr>
          <p:cNvPr id="7" name="Picture 27"/>
          <p:cNvPicPr>
            <a:picLocks noChangeAspect="1" noChangeArrowheads="1"/>
          </p:cNvPicPr>
          <p:nvPr/>
        </p:nvPicPr>
        <p:blipFill>
          <a:blip r:embed="rId4"/>
          <a:srcRect/>
          <a:stretch>
            <a:fillRect/>
          </a:stretch>
        </p:blipFill>
        <p:spPr bwMode="auto">
          <a:xfrm>
            <a:off x="2819400" y="95250"/>
            <a:ext cx="6248400" cy="971550"/>
          </a:xfrm>
          <a:prstGeom prst="rect">
            <a:avLst/>
          </a:prstGeom>
          <a:noFill/>
          <a:ln w="12700" cap="sq">
            <a:noFill/>
            <a:miter lim="800000"/>
            <a:headEnd type="none" w="sm" len="sm"/>
            <a:tailEnd type="none" w="sm" len="sm"/>
          </a:ln>
          <a:effectLst/>
        </p:spPr>
      </p:pic>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2"/>
          <p:cNvSpPr>
            <a:spLocks noGrp="1" noChangeArrowheads="1"/>
          </p:cNvSpPr>
          <p:nvPr>
            <p:ph type="title"/>
          </p:nvPr>
        </p:nvSpPr>
        <p:spPr>
          <a:xfrm>
            <a:off x="0" y="0"/>
            <a:ext cx="9144000" cy="1143000"/>
          </a:xfrm>
        </p:spPr>
        <p:txBody>
          <a:bodyPr/>
          <a:lstStyle/>
          <a:p>
            <a:pPr eaLnBrk="1" hangingPunct="1">
              <a:defRPr/>
            </a:pPr>
            <a:r>
              <a:rPr lang="en-US" dirty="0" smtClean="0">
                <a:ea typeface="+mj-ea"/>
                <a:cs typeface="+mj-cs"/>
              </a:rPr>
              <a:t>Peaks and Components</a:t>
            </a:r>
            <a:endParaRPr lang="en-US" dirty="0">
              <a:ea typeface="+mj-ea"/>
              <a:cs typeface="+mj-cs"/>
            </a:endParaRPr>
          </a:p>
        </p:txBody>
      </p:sp>
      <p:sp>
        <p:nvSpPr>
          <p:cNvPr id="58371" name="Line 4"/>
          <p:cNvSpPr>
            <a:spLocks noChangeShapeType="1"/>
          </p:cNvSpPr>
          <p:nvPr/>
        </p:nvSpPr>
        <p:spPr bwMode="auto">
          <a:xfrm rot="5400000">
            <a:off x="4572000" y="-3581400"/>
            <a:ext cx="0" cy="9144000"/>
          </a:xfrm>
          <a:prstGeom prst="line">
            <a:avLst/>
          </a:prstGeom>
          <a:noFill/>
          <a:ln w="28575" cap="sq">
            <a:solidFill>
              <a:srgbClr val="FF0000"/>
            </a:solidFill>
            <a:round/>
            <a:headEnd type="none" w="sm" len="sm"/>
            <a:tailEnd type="none" w="sm" len="sm"/>
          </a:ln>
        </p:spPr>
        <p:txBody>
          <a:bodyPr wrap="none" anchor="ctr">
            <a:prstTxWarp prst="textNoShape">
              <a:avLst/>
            </a:prstTxWarp>
          </a:bodyPr>
          <a:lstStyle/>
          <a:p>
            <a:endParaRPr lang="en-US"/>
          </a:p>
        </p:txBody>
      </p:sp>
      <p:sp>
        <p:nvSpPr>
          <p:cNvPr id="58372" name="TextBox 15"/>
          <p:cNvSpPr txBox="1">
            <a:spLocks noChangeArrowheads="1"/>
          </p:cNvSpPr>
          <p:nvPr/>
        </p:nvSpPr>
        <p:spPr bwMode="auto">
          <a:xfrm>
            <a:off x="7543800" y="1304925"/>
            <a:ext cx="1524000" cy="523875"/>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a:t>Decrease in C2’ Amplitude</a:t>
            </a:r>
          </a:p>
        </p:txBody>
      </p:sp>
      <p:sp>
        <p:nvSpPr>
          <p:cNvPr id="58373" name="TextBox 16"/>
          <p:cNvSpPr txBox="1">
            <a:spLocks noChangeArrowheads="1"/>
          </p:cNvSpPr>
          <p:nvPr/>
        </p:nvSpPr>
        <p:spPr bwMode="auto">
          <a:xfrm>
            <a:off x="76200" y="4924425"/>
            <a:ext cx="2209800" cy="522288"/>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a:t>Another possible set of source components</a:t>
            </a:r>
          </a:p>
        </p:txBody>
      </p:sp>
      <p:graphicFrame>
        <p:nvGraphicFramePr>
          <p:cNvPr id="23" name="Chart 22"/>
          <p:cNvGraphicFramePr>
            <a:graphicFrameLocks/>
          </p:cNvGraphicFramePr>
          <p:nvPr/>
        </p:nvGraphicFramePr>
        <p:xfrm>
          <a:off x="685800" y="914400"/>
          <a:ext cx="3962400" cy="19050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4" name="Chart 23"/>
          <p:cNvGraphicFramePr>
            <a:graphicFrameLocks/>
          </p:cNvGraphicFramePr>
          <p:nvPr/>
        </p:nvGraphicFramePr>
        <p:xfrm>
          <a:off x="685800" y="2755070"/>
          <a:ext cx="3962400" cy="19050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5" name="Chart 24"/>
          <p:cNvGraphicFramePr>
            <a:graphicFrameLocks/>
          </p:cNvGraphicFramePr>
          <p:nvPr/>
        </p:nvGraphicFramePr>
        <p:xfrm>
          <a:off x="685800" y="4736270"/>
          <a:ext cx="3962400" cy="19050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6" name="Chart 25"/>
          <p:cNvGraphicFramePr>
            <a:graphicFrameLocks/>
          </p:cNvGraphicFramePr>
          <p:nvPr/>
        </p:nvGraphicFramePr>
        <p:xfrm>
          <a:off x="4572000" y="914400"/>
          <a:ext cx="3962400" cy="1905000"/>
        </p:xfrm>
        <a:graphic>
          <a:graphicData uri="http://schemas.openxmlformats.org/drawingml/2006/chart">
            <c:chart xmlns:c="http://schemas.openxmlformats.org/drawingml/2006/chart" xmlns:r="http://schemas.openxmlformats.org/officeDocument/2006/relationships" r:id="rId6"/>
          </a:graphicData>
        </a:graphic>
      </p:graphicFrame>
      <p:sp>
        <p:nvSpPr>
          <p:cNvPr id="58378" name="TextBox 32"/>
          <p:cNvSpPr txBox="1">
            <a:spLocks noChangeArrowheads="1"/>
          </p:cNvSpPr>
          <p:nvPr/>
        </p:nvSpPr>
        <p:spPr bwMode="auto">
          <a:xfrm>
            <a:off x="2667000" y="3159125"/>
            <a:ext cx="609600" cy="307975"/>
          </a:xfrm>
          <a:prstGeom prst="rect">
            <a:avLst/>
          </a:prstGeom>
          <a:noFill/>
          <a:ln w="12700">
            <a:noFill/>
            <a:miter lim="800000"/>
            <a:headEnd/>
            <a:tailEnd/>
          </a:ln>
        </p:spPr>
        <p:txBody>
          <a:bodyPr>
            <a:prstTxWarp prst="textNoShape">
              <a:avLst/>
            </a:prstTxWarp>
            <a:spAutoFit/>
          </a:bodyPr>
          <a:lstStyle/>
          <a:p>
            <a:r>
              <a:rPr lang="en-US" sz="1400"/>
              <a:t>C3</a:t>
            </a:r>
          </a:p>
        </p:txBody>
      </p:sp>
      <p:sp>
        <p:nvSpPr>
          <p:cNvPr id="58379" name="TextBox 33"/>
          <p:cNvSpPr txBox="1">
            <a:spLocks noChangeArrowheads="1"/>
          </p:cNvSpPr>
          <p:nvPr/>
        </p:nvSpPr>
        <p:spPr bwMode="auto">
          <a:xfrm>
            <a:off x="2562225" y="1333500"/>
            <a:ext cx="838200" cy="307975"/>
          </a:xfrm>
          <a:prstGeom prst="rect">
            <a:avLst/>
          </a:prstGeom>
          <a:noFill/>
          <a:ln w="12700">
            <a:noFill/>
            <a:miter lim="800000"/>
            <a:headEnd/>
            <a:tailEnd/>
          </a:ln>
        </p:spPr>
        <p:txBody>
          <a:bodyPr>
            <a:prstTxWarp prst="textNoShape">
              <a:avLst/>
            </a:prstTxWarp>
            <a:spAutoFit/>
          </a:bodyPr>
          <a:lstStyle/>
          <a:p>
            <a:r>
              <a:rPr lang="en-US" sz="1400"/>
              <a:t>Peak3</a:t>
            </a:r>
          </a:p>
        </p:txBody>
      </p:sp>
      <p:sp>
        <p:nvSpPr>
          <p:cNvPr id="58380" name="TextBox 35"/>
          <p:cNvSpPr txBox="1">
            <a:spLocks noChangeArrowheads="1"/>
          </p:cNvSpPr>
          <p:nvPr/>
        </p:nvSpPr>
        <p:spPr bwMode="auto">
          <a:xfrm>
            <a:off x="914400" y="1752600"/>
            <a:ext cx="838200" cy="307975"/>
          </a:xfrm>
          <a:prstGeom prst="rect">
            <a:avLst/>
          </a:prstGeom>
          <a:noFill/>
          <a:ln w="12700">
            <a:noFill/>
            <a:miter lim="800000"/>
            <a:headEnd/>
            <a:tailEnd/>
          </a:ln>
        </p:spPr>
        <p:txBody>
          <a:bodyPr>
            <a:prstTxWarp prst="textNoShape">
              <a:avLst/>
            </a:prstTxWarp>
            <a:spAutoFit/>
          </a:bodyPr>
          <a:lstStyle/>
          <a:p>
            <a:r>
              <a:rPr lang="en-US" sz="1400"/>
              <a:t>Peak1</a:t>
            </a:r>
          </a:p>
        </p:txBody>
      </p:sp>
      <p:sp>
        <p:nvSpPr>
          <p:cNvPr id="58381" name="TextBox 36"/>
          <p:cNvSpPr txBox="1">
            <a:spLocks noChangeArrowheads="1"/>
          </p:cNvSpPr>
          <p:nvPr/>
        </p:nvSpPr>
        <p:spPr bwMode="auto">
          <a:xfrm>
            <a:off x="1277938" y="3440113"/>
            <a:ext cx="609600" cy="307975"/>
          </a:xfrm>
          <a:prstGeom prst="rect">
            <a:avLst/>
          </a:prstGeom>
          <a:noFill/>
          <a:ln w="12700">
            <a:noFill/>
            <a:miter lim="800000"/>
            <a:headEnd/>
            <a:tailEnd/>
          </a:ln>
        </p:spPr>
        <p:txBody>
          <a:bodyPr>
            <a:prstTxWarp prst="textNoShape">
              <a:avLst/>
            </a:prstTxWarp>
            <a:spAutoFit/>
          </a:bodyPr>
          <a:lstStyle/>
          <a:p>
            <a:r>
              <a:rPr lang="en-US" sz="1400"/>
              <a:t>C1</a:t>
            </a:r>
          </a:p>
        </p:txBody>
      </p:sp>
      <p:sp>
        <p:nvSpPr>
          <p:cNvPr id="58382" name="TextBox 37"/>
          <p:cNvSpPr txBox="1">
            <a:spLocks noChangeArrowheads="1"/>
          </p:cNvSpPr>
          <p:nvPr/>
        </p:nvSpPr>
        <p:spPr bwMode="auto">
          <a:xfrm>
            <a:off x="1604963" y="4471988"/>
            <a:ext cx="609600" cy="307975"/>
          </a:xfrm>
          <a:prstGeom prst="rect">
            <a:avLst/>
          </a:prstGeom>
          <a:noFill/>
          <a:ln w="12700">
            <a:noFill/>
            <a:miter lim="800000"/>
            <a:headEnd/>
            <a:tailEnd/>
          </a:ln>
        </p:spPr>
        <p:txBody>
          <a:bodyPr>
            <a:prstTxWarp prst="textNoShape">
              <a:avLst/>
            </a:prstTxWarp>
            <a:spAutoFit/>
          </a:bodyPr>
          <a:lstStyle/>
          <a:p>
            <a:r>
              <a:rPr lang="en-US" sz="1400"/>
              <a:t>C2</a:t>
            </a:r>
          </a:p>
        </p:txBody>
      </p:sp>
      <p:sp>
        <p:nvSpPr>
          <p:cNvPr id="58383" name="TextBox 38"/>
          <p:cNvSpPr txBox="1">
            <a:spLocks noChangeArrowheads="1"/>
          </p:cNvSpPr>
          <p:nvPr/>
        </p:nvSpPr>
        <p:spPr bwMode="auto">
          <a:xfrm>
            <a:off x="2819400" y="4887913"/>
            <a:ext cx="609600" cy="307975"/>
          </a:xfrm>
          <a:prstGeom prst="rect">
            <a:avLst/>
          </a:prstGeom>
          <a:noFill/>
          <a:ln w="12700">
            <a:noFill/>
            <a:miter lim="800000"/>
            <a:headEnd/>
            <a:tailEnd/>
          </a:ln>
        </p:spPr>
        <p:txBody>
          <a:bodyPr>
            <a:prstTxWarp prst="textNoShape">
              <a:avLst/>
            </a:prstTxWarp>
            <a:spAutoFit/>
          </a:bodyPr>
          <a:lstStyle/>
          <a:p>
            <a:r>
              <a:rPr lang="en-US" sz="1400"/>
              <a:t>C3’</a:t>
            </a:r>
          </a:p>
        </p:txBody>
      </p:sp>
      <p:sp>
        <p:nvSpPr>
          <p:cNvPr id="58384" name="TextBox 39"/>
          <p:cNvSpPr txBox="1">
            <a:spLocks noChangeArrowheads="1"/>
          </p:cNvSpPr>
          <p:nvPr/>
        </p:nvSpPr>
        <p:spPr bwMode="auto">
          <a:xfrm>
            <a:off x="1277938" y="5430838"/>
            <a:ext cx="609600" cy="307975"/>
          </a:xfrm>
          <a:prstGeom prst="rect">
            <a:avLst/>
          </a:prstGeom>
          <a:noFill/>
          <a:ln w="12700">
            <a:noFill/>
            <a:miter lim="800000"/>
            <a:headEnd/>
            <a:tailEnd/>
          </a:ln>
        </p:spPr>
        <p:txBody>
          <a:bodyPr>
            <a:prstTxWarp prst="textNoShape">
              <a:avLst/>
            </a:prstTxWarp>
            <a:spAutoFit/>
          </a:bodyPr>
          <a:lstStyle/>
          <a:p>
            <a:r>
              <a:rPr lang="en-US" sz="1400"/>
              <a:t>C1’</a:t>
            </a:r>
          </a:p>
        </p:txBody>
      </p:sp>
      <p:sp>
        <p:nvSpPr>
          <p:cNvPr id="58385" name="TextBox 40"/>
          <p:cNvSpPr txBox="1">
            <a:spLocks noChangeArrowheads="1"/>
          </p:cNvSpPr>
          <p:nvPr/>
        </p:nvSpPr>
        <p:spPr bwMode="auto">
          <a:xfrm>
            <a:off x="1952625" y="6473825"/>
            <a:ext cx="609600" cy="307975"/>
          </a:xfrm>
          <a:prstGeom prst="rect">
            <a:avLst/>
          </a:prstGeom>
          <a:noFill/>
          <a:ln w="12700">
            <a:noFill/>
            <a:miter lim="800000"/>
            <a:headEnd/>
            <a:tailEnd/>
          </a:ln>
        </p:spPr>
        <p:txBody>
          <a:bodyPr>
            <a:prstTxWarp prst="textNoShape">
              <a:avLst/>
            </a:prstTxWarp>
            <a:spAutoFit/>
          </a:bodyPr>
          <a:lstStyle/>
          <a:p>
            <a:r>
              <a:rPr lang="en-US" sz="1400"/>
              <a:t>C2’</a:t>
            </a:r>
          </a:p>
        </p:txBody>
      </p:sp>
      <p:sp>
        <p:nvSpPr>
          <p:cNvPr id="58386" name="TextBox 41"/>
          <p:cNvSpPr txBox="1">
            <a:spLocks noChangeArrowheads="1"/>
          </p:cNvSpPr>
          <p:nvPr/>
        </p:nvSpPr>
        <p:spPr bwMode="auto">
          <a:xfrm>
            <a:off x="76200" y="2957513"/>
            <a:ext cx="2209800" cy="523875"/>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dirty="0"/>
              <a:t>One possible set of source components</a:t>
            </a:r>
          </a:p>
        </p:txBody>
      </p:sp>
      <p:sp>
        <p:nvSpPr>
          <p:cNvPr id="43" name="Text Box 8"/>
          <p:cNvSpPr txBox="1">
            <a:spLocks noChangeArrowheads="1"/>
          </p:cNvSpPr>
          <p:nvPr/>
        </p:nvSpPr>
        <p:spPr bwMode="auto">
          <a:xfrm>
            <a:off x="4714875" y="2957513"/>
            <a:ext cx="4365625" cy="1570037"/>
          </a:xfrm>
          <a:prstGeom prst="rect">
            <a:avLst/>
          </a:prstGeom>
          <a:solidFill>
            <a:srgbClr val="F3FFAE"/>
          </a:solidFill>
          <a:ln w="28575" cap="sq">
            <a:solidFill>
              <a:schemeClr val="tx1"/>
            </a:solidFill>
            <a:miter lim="800000"/>
            <a:headEnd type="none" w="sm" len="sm"/>
            <a:tailEnd type="none" w="sm" len="sm"/>
          </a:ln>
        </p:spPr>
        <p:txBody>
          <a:bodyPr>
            <a:prstTxWarp prst="textNoShape">
              <a:avLst/>
            </a:prstTxWarp>
            <a:spAutoFit/>
          </a:bodyPr>
          <a:lstStyle/>
          <a:p>
            <a:pPr algn="l">
              <a:spcBef>
                <a:spcPct val="50000"/>
              </a:spcBef>
            </a:pPr>
            <a:r>
              <a:rPr lang="en-US" sz="2400" dirty="0">
                <a:latin typeface="Times New Roman" pitchFamily="-111" charset="0"/>
              </a:rPr>
              <a:t>Rule #3- An effect during the time period of a particular peak may not reflect a modulation of the underlying component</a:t>
            </a:r>
          </a:p>
        </p:txBody>
      </p:sp>
      <p:sp>
        <p:nvSpPr>
          <p:cNvPr id="44" name="Oval 9"/>
          <p:cNvSpPr>
            <a:spLocks noChangeArrowheads="1"/>
          </p:cNvSpPr>
          <p:nvPr/>
        </p:nvSpPr>
        <p:spPr bwMode="auto">
          <a:xfrm>
            <a:off x="5943600" y="1108075"/>
            <a:ext cx="1447800" cy="1447800"/>
          </a:xfrm>
          <a:prstGeom prst="ellipse">
            <a:avLst/>
          </a:prstGeom>
          <a:noFill/>
          <a:ln w="57150" cap="sq">
            <a:solidFill>
              <a:srgbClr val="F90BFF"/>
            </a:solidFill>
            <a:round/>
            <a:headEnd type="none" w="sm" len="sm"/>
            <a:tailEnd type="none" w="sm" len="sm"/>
          </a:ln>
        </p:spPr>
        <p:txBody>
          <a:bodyPr wrap="none" anchor="ctr">
            <a:prstTxWarp prst="textNoShape">
              <a:avLst/>
            </a:prstTxWarp>
          </a:bodyPr>
          <a:lstStyle/>
          <a:p>
            <a:endParaRPr lang="en-US"/>
          </a:p>
        </p:txBody>
      </p:sp>
      <p:sp>
        <p:nvSpPr>
          <p:cNvPr id="58389" name="TextBox 44"/>
          <p:cNvSpPr txBox="1">
            <a:spLocks noChangeArrowheads="1"/>
          </p:cNvSpPr>
          <p:nvPr/>
        </p:nvSpPr>
        <p:spPr bwMode="auto">
          <a:xfrm>
            <a:off x="6248400" y="1143000"/>
            <a:ext cx="838200" cy="307975"/>
          </a:xfrm>
          <a:prstGeom prst="rect">
            <a:avLst/>
          </a:prstGeom>
          <a:noFill/>
          <a:ln w="12700">
            <a:noFill/>
            <a:miter lim="800000"/>
            <a:headEnd/>
            <a:tailEnd/>
          </a:ln>
        </p:spPr>
        <p:txBody>
          <a:bodyPr>
            <a:prstTxWarp prst="textNoShape">
              <a:avLst/>
            </a:prstTxWarp>
            <a:spAutoFit/>
          </a:bodyPr>
          <a:lstStyle/>
          <a:p>
            <a:r>
              <a:rPr lang="en-US" sz="1400"/>
              <a:t>Peak3</a:t>
            </a:r>
          </a:p>
        </p:txBody>
      </p:sp>
      <p:sp>
        <p:nvSpPr>
          <p:cNvPr id="58390" name="TextBox 45"/>
          <p:cNvSpPr txBox="1">
            <a:spLocks noChangeArrowheads="1"/>
          </p:cNvSpPr>
          <p:nvPr/>
        </p:nvSpPr>
        <p:spPr bwMode="auto">
          <a:xfrm>
            <a:off x="5475288" y="2490788"/>
            <a:ext cx="838200" cy="307975"/>
          </a:xfrm>
          <a:prstGeom prst="rect">
            <a:avLst/>
          </a:prstGeom>
          <a:noFill/>
          <a:ln w="12700">
            <a:noFill/>
            <a:miter lim="800000"/>
            <a:headEnd/>
            <a:tailEnd/>
          </a:ln>
        </p:spPr>
        <p:txBody>
          <a:bodyPr>
            <a:prstTxWarp prst="textNoShape">
              <a:avLst/>
            </a:prstTxWarp>
            <a:spAutoFit/>
          </a:bodyPr>
          <a:lstStyle/>
          <a:p>
            <a:r>
              <a:rPr lang="en-US" sz="1400"/>
              <a:t>Peak2</a:t>
            </a:r>
          </a:p>
        </p:txBody>
      </p:sp>
      <p:sp>
        <p:nvSpPr>
          <p:cNvPr id="58391" name="TextBox 46"/>
          <p:cNvSpPr txBox="1">
            <a:spLocks noChangeArrowheads="1"/>
          </p:cNvSpPr>
          <p:nvPr/>
        </p:nvSpPr>
        <p:spPr bwMode="auto">
          <a:xfrm>
            <a:off x="4865688" y="1728788"/>
            <a:ext cx="838200" cy="307975"/>
          </a:xfrm>
          <a:prstGeom prst="rect">
            <a:avLst/>
          </a:prstGeom>
          <a:noFill/>
          <a:ln w="12700">
            <a:noFill/>
            <a:miter lim="800000"/>
            <a:headEnd/>
            <a:tailEnd/>
          </a:ln>
        </p:spPr>
        <p:txBody>
          <a:bodyPr>
            <a:prstTxWarp prst="textNoShape">
              <a:avLst/>
            </a:prstTxWarp>
            <a:spAutoFit/>
          </a:bodyPr>
          <a:lstStyle/>
          <a:p>
            <a:r>
              <a:rPr lang="en-US" sz="1400"/>
              <a:t>Peak1</a:t>
            </a:r>
          </a:p>
        </p:txBody>
      </p:sp>
      <p:sp>
        <p:nvSpPr>
          <p:cNvPr id="58392" name="TextBox 47"/>
          <p:cNvSpPr txBox="1">
            <a:spLocks noChangeArrowheads="1"/>
          </p:cNvSpPr>
          <p:nvPr/>
        </p:nvSpPr>
        <p:spPr bwMode="auto">
          <a:xfrm>
            <a:off x="1524000" y="2438400"/>
            <a:ext cx="838200" cy="307975"/>
          </a:xfrm>
          <a:prstGeom prst="rect">
            <a:avLst/>
          </a:prstGeom>
          <a:noFill/>
          <a:ln w="12700">
            <a:noFill/>
            <a:miter lim="800000"/>
            <a:headEnd/>
            <a:tailEnd/>
          </a:ln>
        </p:spPr>
        <p:txBody>
          <a:bodyPr>
            <a:prstTxWarp prst="textNoShape">
              <a:avLst/>
            </a:prstTxWarp>
            <a:spAutoFit/>
          </a:bodyPr>
          <a:lstStyle/>
          <a:p>
            <a:r>
              <a:rPr lang="en-US" sz="1400"/>
              <a:t>Peak2</a:t>
            </a:r>
          </a:p>
        </p:txBody>
      </p:sp>
      <p:sp>
        <p:nvSpPr>
          <p:cNvPr id="30" name="TextBox 41"/>
          <p:cNvSpPr txBox="1">
            <a:spLocks noChangeArrowheads="1"/>
          </p:cNvSpPr>
          <p:nvPr/>
        </p:nvSpPr>
        <p:spPr bwMode="auto">
          <a:xfrm>
            <a:off x="76200" y="1444823"/>
            <a:ext cx="2209800" cy="307777"/>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dirty="0" smtClean="0"/>
              <a:t>Observed Waveform</a:t>
            </a:r>
            <a:endParaRPr lang="en-US" sz="1400" dirty="0"/>
          </a:p>
        </p:txBody>
      </p:sp>
    </p:spTree>
    <p:extLst>
      <p:ext uri="{BB962C8B-B14F-4D97-AF65-F5344CB8AC3E}">
        <p14:creationId xmlns:p14="http://schemas.microsoft.com/office/powerpoint/2010/main" val="57138382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2"/>
          <p:cNvSpPr>
            <a:spLocks noGrp="1" noChangeArrowheads="1"/>
          </p:cNvSpPr>
          <p:nvPr>
            <p:ph type="title"/>
          </p:nvPr>
        </p:nvSpPr>
        <p:spPr>
          <a:xfrm>
            <a:off x="0" y="0"/>
            <a:ext cx="9144000" cy="1143000"/>
          </a:xfrm>
        </p:spPr>
        <p:txBody>
          <a:bodyPr/>
          <a:lstStyle/>
          <a:p>
            <a:pPr eaLnBrk="1" hangingPunct="1">
              <a:defRPr/>
            </a:pPr>
            <a:r>
              <a:rPr lang="en-US" dirty="0" smtClean="0">
                <a:ea typeface="+mj-ea"/>
                <a:cs typeface="+mj-cs"/>
              </a:rPr>
              <a:t>Peaks and Components</a:t>
            </a:r>
            <a:endParaRPr lang="en-US" dirty="0">
              <a:ea typeface="+mj-ea"/>
              <a:cs typeface="+mj-cs"/>
            </a:endParaRPr>
          </a:p>
        </p:txBody>
      </p:sp>
      <p:sp>
        <p:nvSpPr>
          <p:cNvPr id="58371" name="Line 4"/>
          <p:cNvSpPr>
            <a:spLocks noChangeShapeType="1"/>
          </p:cNvSpPr>
          <p:nvPr/>
        </p:nvSpPr>
        <p:spPr bwMode="auto">
          <a:xfrm rot="5400000">
            <a:off x="4572000" y="-3581400"/>
            <a:ext cx="0" cy="9144000"/>
          </a:xfrm>
          <a:prstGeom prst="line">
            <a:avLst/>
          </a:prstGeom>
          <a:noFill/>
          <a:ln w="28575" cap="sq">
            <a:solidFill>
              <a:srgbClr val="FF0000"/>
            </a:solidFill>
            <a:round/>
            <a:headEnd type="none" w="sm" len="sm"/>
            <a:tailEnd type="none" w="sm" len="sm"/>
          </a:ln>
        </p:spPr>
        <p:txBody>
          <a:bodyPr wrap="none" anchor="ctr">
            <a:prstTxWarp prst="textNoShape">
              <a:avLst/>
            </a:prstTxWarp>
          </a:bodyPr>
          <a:lstStyle/>
          <a:p>
            <a:endParaRPr lang="en-US"/>
          </a:p>
        </p:txBody>
      </p:sp>
      <p:sp>
        <p:nvSpPr>
          <p:cNvPr id="58372" name="TextBox 15"/>
          <p:cNvSpPr txBox="1">
            <a:spLocks noChangeArrowheads="1"/>
          </p:cNvSpPr>
          <p:nvPr/>
        </p:nvSpPr>
        <p:spPr bwMode="auto">
          <a:xfrm>
            <a:off x="7543800" y="1304925"/>
            <a:ext cx="1524000" cy="523875"/>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dirty="0"/>
              <a:t>Decrease in C2’ Amplitude</a:t>
            </a:r>
          </a:p>
        </p:txBody>
      </p:sp>
      <p:sp>
        <p:nvSpPr>
          <p:cNvPr id="58373" name="TextBox 16"/>
          <p:cNvSpPr txBox="1">
            <a:spLocks noChangeArrowheads="1"/>
          </p:cNvSpPr>
          <p:nvPr/>
        </p:nvSpPr>
        <p:spPr bwMode="auto">
          <a:xfrm>
            <a:off x="76200" y="4924425"/>
            <a:ext cx="2209800" cy="522288"/>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a:t>Another possible set of source components</a:t>
            </a:r>
          </a:p>
        </p:txBody>
      </p:sp>
      <p:graphicFrame>
        <p:nvGraphicFramePr>
          <p:cNvPr id="23" name="Chart 22"/>
          <p:cNvGraphicFramePr>
            <a:graphicFrameLocks/>
          </p:cNvGraphicFramePr>
          <p:nvPr/>
        </p:nvGraphicFramePr>
        <p:xfrm>
          <a:off x="685800" y="914400"/>
          <a:ext cx="3962400" cy="19050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4" name="Chart 23"/>
          <p:cNvGraphicFramePr>
            <a:graphicFrameLocks/>
          </p:cNvGraphicFramePr>
          <p:nvPr/>
        </p:nvGraphicFramePr>
        <p:xfrm>
          <a:off x="685800" y="2755070"/>
          <a:ext cx="3962400" cy="19050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5" name="Chart 24"/>
          <p:cNvGraphicFramePr>
            <a:graphicFrameLocks/>
          </p:cNvGraphicFramePr>
          <p:nvPr/>
        </p:nvGraphicFramePr>
        <p:xfrm>
          <a:off x="685800" y="4736270"/>
          <a:ext cx="3962400" cy="19050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6" name="Chart 25"/>
          <p:cNvGraphicFramePr>
            <a:graphicFrameLocks/>
          </p:cNvGraphicFramePr>
          <p:nvPr/>
        </p:nvGraphicFramePr>
        <p:xfrm>
          <a:off x="4572000" y="914400"/>
          <a:ext cx="3962400" cy="1905000"/>
        </p:xfrm>
        <a:graphic>
          <a:graphicData uri="http://schemas.openxmlformats.org/drawingml/2006/chart">
            <c:chart xmlns:c="http://schemas.openxmlformats.org/drawingml/2006/chart" xmlns:r="http://schemas.openxmlformats.org/officeDocument/2006/relationships" r:id="rId6"/>
          </a:graphicData>
        </a:graphic>
      </p:graphicFrame>
      <p:sp>
        <p:nvSpPr>
          <p:cNvPr id="58378" name="TextBox 32"/>
          <p:cNvSpPr txBox="1">
            <a:spLocks noChangeArrowheads="1"/>
          </p:cNvSpPr>
          <p:nvPr/>
        </p:nvSpPr>
        <p:spPr bwMode="auto">
          <a:xfrm>
            <a:off x="2667000" y="3159125"/>
            <a:ext cx="609600" cy="307975"/>
          </a:xfrm>
          <a:prstGeom prst="rect">
            <a:avLst/>
          </a:prstGeom>
          <a:noFill/>
          <a:ln w="12700">
            <a:noFill/>
            <a:miter lim="800000"/>
            <a:headEnd/>
            <a:tailEnd/>
          </a:ln>
        </p:spPr>
        <p:txBody>
          <a:bodyPr>
            <a:prstTxWarp prst="textNoShape">
              <a:avLst/>
            </a:prstTxWarp>
            <a:spAutoFit/>
          </a:bodyPr>
          <a:lstStyle/>
          <a:p>
            <a:r>
              <a:rPr lang="en-US" sz="1400"/>
              <a:t>C3</a:t>
            </a:r>
          </a:p>
        </p:txBody>
      </p:sp>
      <p:sp>
        <p:nvSpPr>
          <p:cNvPr id="58379" name="TextBox 33"/>
          <p:cNvSpPr txBox="1">
            <a:spLocks noChangeArrowheads="1"/>
          </p:cNvSpPr>
          <p:nvPr/>
        </p:nvSpPr>
        <p:spPr bwMode="auto">
          <a:xfrm>
            <a:off x="2562225" y="1333500"/>
            <a:ext cx="838200" cy="307975"/>
          </a:xfrm>
          <a:prstGeom prst="rect">
            <a:avLst/>
          </a:prstGeom>
          <a:noFill/>
          <a:ln w="12700">
            <a:noFill/>
            <a:miter lim="800000"/>
            <a:headEnd/>
            <a:tailEnd/>
          </a:ln>
        </p:spPr>
        <p:txBody>
          <a:bodyPr>
            <a:prstTxWarp prst="textNoShape">
              <a:avLst/>
            </a:prstTxWarp>
            <a:spAutoFit/>
          </a:bodyPr>
          <a:lstStyle/>
          <a:p>
            <a:r>
              <a:rPr lang="en-US" sz="1400"/>
              <a:t>Peak3</a:t>
            </a:r>
          </a:p>
        </p:txBody>
      </p:sp>
      <p:sp>
        <p:nvSpPr>
          <p:cNvPr id="58380" name="TextBox 35"/>
          <p:cNvSpPr txBox="1">
            <a:spLocks noChangeArrowheads="1"/>
          </p:cNvSpPr>
          <p:nvPr/>
        </p:nvSpPr>
        <p:spPr bwMode="auto">
          <a:xfrm>
            <a:off x="914400" y="1752600"/>
            <a:ext cx="838200" cy="307975"/>
          </a:xfrm>
          <a:prstGeom prst="rect">
            <a:avLst/>
          </a:prstGeom>
          <a:noFill/>
          <a:ln w="12700">
            <a:noFill/>
            <a:miter lim="800000"/>
            <a:headEnd/>
            <a:tailEnd/>
          </a:ln>
        </p:spPr>
        <p:txBody>
          <a:bodyPr>
            <a:prstTxWarp prst="textNoShape">
              <a:avLst/>
            </a:prstTxWarp>
            <a:spAutoFit/>
          </a:bodyPr>
          <a:lstStyle/>
          <a:p>
            <a:r>
              <a:rPr lang="en-US" sz="1400"/>
              <a:t>Peak1</a:t>
            </a:r>
          </a:p>
        </p:txBody>
      </p:sp>
      <p:sp>
        <p:nvSpPr>
          <p:cNvPr id="58381" name="TextBox 36"/>
          <p:cNvSpPr txBox="1">
            <a:spLocks noChangeArrowheads="1"/>
          </p:cNvSpPr>
          <p:nvPr/>
        </p:nvSpPr>
        <p:spPr bwMode="auto">
          <a:xfrm>
            <a:off x="1277938" y="3440113"/>
            <a:ext cx="609600" cy="307975"/>
          </a:xfrm>
          <a:prstGeom prst="rect">
            <a:avLst/>
          </a:prstGeom>
          <a:noFill/>
          <a:ln w="12700">
            <a:noFill/>
            <a:miter lim="800000"/>
            <a:headEnd/>
            <a:tailEnd/>
          </a:ln>
        </p:spPr>
        <p:txBody>
          <a:bodyPr>
            <a:prstTxWarp prst="textNoShape">
              <a:avLst/>
            </a:prstTxWarp>
            <a:spAutoFit/>
          </a:bodyPr>
          <a:lstStyle/>
          <a:p>
            <a:r>
              <a:rPr lang="en-US" sz="1400"/>
              <a:t>C1</a:t>
            </a:r>
          </a:p>
        </p:txBody>
      </p:sp>
      <p:sp>
        <p:nvSpPr>
          <p:cNvPr id="58382" name="TextBox 37"/>
          <p:cNvSpPr txBox="1">
            <a:spLocks noChangeArrowheads="1"/>
          </p:cNvSpPr>
          <p:nvPr/>
        </p:nvSpPr>
        <p:spPr bwMode="auto">
          <a:xfrm>
            <a:off x="1604963" y="4471988"/>
            <a:ext cx="609600" cy="307975"/>
          </a:xfrm>
          <a:prstGeom prst="rect">
            <a:avLst/>
          </a:prstGeom>
          <a:noFill/>
          <a:ln w="12700">
            <a:noFill/>
            <a:miter lim="800000"/>
            <a:headEnd/>
            <a:tailEnd/>
          </a:ln>
        </p:spPr>
        <p:txBody>
          <a:bodyPr>
            <a:prstTxWarp prst="textNoShape">
              <a:avLst/>
            </a:prstTxWarp>
            <a:spAutoFit/>
          </a:bodyPr>
          <a:lstStyle/>
          <a:p>
            <a:r>
              <a:rPr lang="en-US" sz="1400"/>
              <a:t>C2</a:t>
            </a:r>
          </a:p>
        </p:txBody>
      </p:sp>
      <p:sp>
        <p:nvSpPr>
          <p:cNvPr id="58383" name="TextBox 38"/>
          <p:cNvSpPr txBox="1">
            <a:spLocks noChangeArrowheads="1"/>
          </p:cNvSpPr>
          <p:nvPr/>
        </p:nvSpPr>
        <p:spPr bwMode="auto">
          <a:xfrm>
            <a:off x="2819400" y="4887913"/>
            <a:ext cx="609600" cy="307975"/>
          </a:xfrm>
          <a:prstGeom prst="rect">
            <a:avLst/>
          </a:prstGeom>
          <a:noFill/>
          <a:ln w="12700">
            <a:noFill/>
            <a:miter lim="800000"/>
            <a:headEnd/>
            <a:tailEnd/>
          </a:ln>
        </p:spPr>
        <p:txBody>
          <a:bodyPr>
            <a:prstTxWarp prst="textNoShape">
              <a:avLst/>
            </a:prstTxWarp>
            <a:spAutoFit/>
          </a:bodyPr>
          <a:lstStyle/>
          <a:p>
            <a:r>
              <a:rPr lang="en-US" sz="1400"/>
              <a:t>C3’</a:t>
            </a:r>
          </a:p>
        </p:txBody>
      </p:sp>
      <p:sp>
        <p:nvSpPr>
          <p:cNvPr id="58384" name="TextBox 39"/>
          <p:cNvSpPr txBox="1">
            <a:spLocks noChangeArrowheads="1"/>
          </p:cNvSpPr>
          <p:nvPr/>
        </p:nvSpPr>
        <p:spPr bwMode="auto">
          <a:xfrm>
            <a:off x="1277938" y="5430838"/>
            <a:ext cx="609600" cy="307975"/>
          </a:xfrm>
          <a:prstGeom prst="rect">
            <a:avLst/>
          </a:prstGeom>
          <a:noFill/>
          <a:ln w="12700">
            <a:noFill/>
            <a:miter lim="800000"/>
            <a:headEnd/>
            <a:tailEnd/>
          </a:ln>
        </p:spPr>
        <p:txBody>
          <a:bodyPr>
            <a:prstTxWarp prst="textNoShape">
              <a:avLst/>
            </a:prstTxWarp>
            <a:spAutoFit/>
          </a:bodyPr>
          <a:lstStyle/>
          <a:p>
            <a:r>
              <a:rPr lang="en-US" sz="1400"/>
              <a:t>C1’</a:t>
            </a:r>
          </a:p>
        </p:txBody>
      </p:sp>
      <p:sp>
        <p:nvSpPr>
          <p:cNvPr id="58385" name="TextBox 40"/>
          <p:cNvSpPr txBox="1">
            <a:spLocks noChangeArrowheads="1"/>
          </p:cNvSpPr>
          <p:nvPr/>
        </p:nvSpPr>
        <p:spPr bwMode="auto">
          <a:xfrm>
            <a:off x="1952625" y="6473825"/>
            <a:ext cx="609600" cy="307975"/>
          </a:xfrm>
          <a:prstGeom prst="rect">
            <a:avLst/>
          </a:prstGeom>
          <a:noFill/>
          <a:ln w="12700">
            <a:noFill/>
            <a:miter lim="800000"/>
            <a:headEnd/>
            <a:tailEnd/>
          </a:ln>
        </p:spPr>
        <p:txBody>
          <a:bodyPr>
            <a:prstTxWarp prst="textNoShape">
              <a:avLst/>
            </a:prstTxWarp>
            <a:spAutoFit/>
          </a:bodyPr>
          <a:lstStyle/>
          <a:p>
            <a:r>
              <a:rPr lang="en-US" sz="1400"/>
              <a:t>C2’</a:t>
            </a:r>
          </a:p>
        </p:txBody>
      </p:sp>
      <p:sp>
        <p:nvSpPr>
          <p:cNvPr id="58386" name="TextBox 41"/>
          <p:cNvSpPr txBox="1">
            <a:spLocks noChangeArrowheads="1"/>
          </p:cNvSpPr>
          <p:nvPr/>
        </p:nvSpPr>
        <p:spPr bwMode="auto">
          <a:xfrm>
            <a:off x="76200" y="2957513"/>
            <a:ext cx="2209800" cy="523875"/>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dirty="0"/>
              <a:t>One possible set of source components</a:t>
            </a:r>
          </a:p>
        </p:txBody>
      </p:sp>
      <p:sp>
        <p:nvSpPr>
          <p:cNvPr id="44" name="Oval 9"/>
          <p:cNvSpPr>
            <a:spLocks noChangeArrowheads="1"/>
          </p:cNvSpPr>
          <p:nvPr/>
        </p:nvSpPr>
        <p:spPr bwMode="auto">
          <a:xfrm>
            <a:off x="5943600" y="1108075"/>
            <a:ext cx="1447800" cy="1447800"/>
          </a:xfrm>
          <a:prstGeom prst="ellipse">
            <a:avLst/>
          </a:prstGeom>
          <a:noFill/>
          <a:ln w="57150" cap="sq">
            <a:solidFill>
              <a:srgbClr val="F90BFF"/>
            </a:solidFill>
            <a:round/>
            <a:headEnd type="none" w="sm" len="sm"/>
            <a:tailEnd type="none" w="sm" len="sm"/>
          </a:ln>
        </p:spPr>
        <p:txBody>
          <a:bodyPr wrap="none" anchor="ctr">
            <a:prstTxWarp prst="textNoShape">
              <a:avLst/>
            </a:prstTxWarp>
          </a:bodyPr>
          <a:lstStyle/>
          <a:p>
            <a:endParaRPr lang="en-US"/>
          </a:p>
        </p:txBody>
      </p:sp>
      <p:sp>
        <p:nvSpPr>
          <p:cNvPr id="58389" name="TextBox 44"/>
          <p:cNvSpPr txBox="1">
            <a:spLocks noChangeArrowheads="1"/>
          </p:cNvSpPr>
          <p:nvPr/>
        </p:nvSpPr>
        <p:spPr bwMode="auto">
          <a:xfrm>
            <a:off x="6248400" y="1143000"/>
            <a:ext cx="838200" cy="307975"/>
          </a:xfrm>
          <a:prstGeom prst="rect">
            <a:avLst/>
          </a:prstGeom>
          <a:noFill/>
          <a:ln w="12700">
            <a:noFill/>
            <a:miter lim="800000"/>
            <a:headEnd/>
            <a:tailEnd/>
          </a:ln>
        </p:spPr>
        <p:txBody>
          <a:bodyPr>
            <a:prstTxWarp prst="textNoShape">
              <a:avLst/>
            </a:prstTxWarp>
            <a:spAutoFit/>
          </a:bodyPr>
          <a:lstStyle/>
          <a:p>
            <a:r>
              <a:rPr lang="en-US" sz="1400"/>
              <a:t>Peak3</a:t>
            </a:r>
          </a:p>
        </p:txBody>
      </p:sp>
      <p:sp>
        <p:nvSpPr>
          <p:cNvPr id="58390" name="TextBox 45"/>
          <p:cNvSpPr txBox="1">
            <a:spLocks noChangeArrowheads="1"/>
          </p:cNvSpPr>
          <p:nvPr/>
        </p:nvSpPr>
        <p:spPr bwMode="auto">
          <a:xfrm>
            <a:off x="5475288" y="2490788"/>
            <a:ext cx="838200" cy="307975"/>
          </a:xfrm>
          <a:prstGeom prst="rect">
            <a:avLst/>
          </a:prstGeom>
          <a:noFill/>
          <a:ln w="12700">
            <a:noFill/>
            <a:miter lim="800000"/>
            <a:headEnd/>
            <a:tailEnd/>
          </a:ln>
        </p:spPr>
        <p:txBody>
          <a:bodyPr>
            <a:prstTxWarp prst="textNoShape">
              <a:avLst/>
            </a:prstTxWarp>
            <a:spAutoFit/>
          </a:bodyPr>
          <a:lstStyle/>
          <a:p>
            <a:r>
              <a:rPr lang="en-US" sz="1400"/>
              <a:t>Peak2</a:t>
            </a:r>
          </a:p>
        </p:txBody>
      </p:sp>
      <p:sp>
        <p:nvSpPr>
          <p:cNvPr id="58391" name="TextBox 46"/>
          <p:cNvSpPr txBox="1">
            <a:spLocks noChangeArrowheads="1"/>
          </p:cNvSpPr>
          <p:nvPr/>
        </p:nvSpPr>
        <p:spPr bwMode="auto">
          <a:xfrm>
            <a:off x="4865688" y="1728788"/>
            <a:ext cx="838200" cy="307975"/>
          </a:xfrm>
          <a:prstGeom prst="rect">
            <a:avLst/>
          </a:prstGeom>
          <a:noFill/>
          <a:ln w="12700">
            <a:noFill/>
            <a:miter lim="800000"/>
            <a:headEnd/>
            <a:tailEnd/>
          </a:ln>
        </p:spPr>
        <p:txBody>
          <a:bodyPr>
            <a:prstTxWarp prst="textNoShape">
              <a:avLst/>
            </a:prstTxWarp>
            <a:spAutoFit/>
          </a:bodyPr>
          <a:lstStyle/>
          <a:p>
            <a:r>
              <a:rPr lang="en-US" sz="1400"/>
              <a:t>Peak1</a:t>
            </a:r>
          </a:p>
        </p:txBody>
      </p:sp>
      <p:sp>
        <p:nvSpPr>
          <p:cNvPr id="58392" name="TextBox 47"/>
          <p:cNvSpPr txBox="1">
            <a:spLocks noChangeArrowheads="1"/>
          </p:cNvSpPr>
          <p:nvPr/>
        </p:nvSpPr>
        <p:spPr bwMode="auto">
          <a:xfrm>
            <a:off x="1524000" y="2438400"/>
            <a:ext cx="838200" cy="307975"/>
          </a:xfrm>
          <a:prstGeom prst="rect">
            <a:avLst/>
          </a:prstGeom>
          <a:noFill/>
          <a:ln w="12700">
            <a:noFill/>
            <a:miter lim="800000"/>
            <a:headEnd/>
            <a:tailEnd/>
          </a:ln>
        </p:spPr>
        <p:txBody>
          <a:bodyPr>
            <a:prstTxWarp prst="textNoShape">
              <a:avLst/>
            </a:prstTxWarp>
            <a:spAutoFit/>
          </a:bodyPr>
          <a:lstStyle/>
          <a:p>
            <a:r>
              <a:rPr lang="en-US" sz="1400"/>
              <a:t>Peak2</a:t>
            </a:r>
          </a:p>
        </p:txBody>
      </p:sp>
      <p:sp>
        <p:nvSpPr>
          <p:cNvPr id="30" name="TextBox 41"/>
          <p:cNvSpPr txBox="1">
            <a:spLocks noChangeArrowheads="1"/>
          </p:cNvSpPr>
          <p:nvPr/>
        </p:nvSpPr>
        <p:spPr bwMode="auto">
          <a:xfrm>
            <a:off x="76200" y="1444823"/>
            <a:ext cx="2209800" cy="307777"/>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dirty="0" smtClean="0"/>
              <a:t>Observed Waveform</a:t>
            </a:r>
            <a:endParaRPr lang="en-US" sz="1400" dirty="0"/>
          </a:p>
        </p:txBody>
      </p:sp>
      <p:graphicFrame>
        <p:nvGraphicFramePr>
          <p:cNvPr id="28" name="Chart 27"/>
          <p:cNvGraphicFramePr>
            <a:graphicFrameLocks noChangeAspect="1"/>
          </p:cNvGraphicFramePr>
          <p:nvPr/>
        </p:nvGraphicFramePr>
        <p:xfrm>
          <a:off x="4525101" y="3003656"/>
          <a:ext cx="4047124" cy="1911095"/>
        </p:xfrm>
        <a:graphic>
          <a:graphicData uri="http://schemas.openxmlformats.org/drawingml/2006/chart">
            <c:chart xmlns:c="http://schemas.openxmlformats.org/drawingml/2006/chart" xmlns:r="http://schemas.openxmlformats.org/officeDocument/2006/relationships" r:id="rId7"/>
          </a:graphicData>
        </a:graphic>
      </p:graphicFrame>
      <p:sp>
        <p:nvSpPr>
          <p:cNvPr id="29" name="TextBox 15"/>
          <p:cNvSpPr txBox="1">
            <a:spLocks noChangeArrowheads="1"/>
          </p:cNvSpPr>
          <p:nvPr/>
        </p:nvSpPr>
        <p:spPr bwMode="auto">
          <a:xfrm>
            <a:off x="7543800" y="3444921"/>
            <a:ext cx="1524000" cy="523220"/>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dirty="0" smtClean="0"/>
              <a:t>Difference Wave</a:t>
            </a:r>
            <a:endParaRPr lang="en-US" sz="1400" dirty="0"/>
          </a:p>
        </p:txBody>
      </p:sp>
      <p:sp>
        <p:nvSpPr>
          <p:cNvPr id="32" name="Text Box 8"/>
          <p:cNvSpPr txBox="1">
            <a:spLocks noChangeArrowheads="1"/>
          </p:cNvSpPr>
          <p:nvPr/>
        </p:nvSpPr>
        <p:spPr bwMode="auto">
          <a:xfrm>
            <a:off x="4648200" y="4658142"/>
            <a:ext cx="4365625" cy="2123658"/>
          </a:xfrm>
          <a:prstGeom prst="rect">
            <a:avLst/>
          </a:prstGeom>
          <a:solidFill>
            <a:srgbClr val="F3FFAE"/>
          </a:solidFill>
          <a:ln w="28575" cap="sq">
            <a:solidFill>
              <a:schemeClr val="tx1"/>
            </a:solidFill>
            <a:miter lim="800000"/>
            <a:headEnd type="none" w="sm" len="sm"/>
            <a:tailEnd type="none" w="sm" len="sm"/>
          </a:ln>
        </p:spPr>
        <p:txBody>
          <a:bodyPr>
            <a:prstTxWarp prst="textNoShape">
              <a:avLst/>
            </a:prstTxWarp>
            <a:spAutoFit/>
          </a:bodyPr>
          <a:lstStyle/>
          <a:p>
            <a:pPr algn="l">
              <a:spcBef>
                <a:spcPct val="50000"/>
              </a:spcBef>
            </a:pPr>
            <a:r>
              <a:rPr lang="en-US" sz="2400" dirty="0" smtClean="0">
                <a:latin typeface="Times New Roman" pitchFamily="-111" charset="0"/>
              </a:rPr>
              <a:t>A difference wave can sometimes reveal the time course of the underlying component.</a:t>
            </a:r>
          </a:p>
          <a:p>
            <a:pPr algn="l">
              <a:spcBef>
                <a:spcPct val="50000"/>
              </a:spcBef>
            </a:pPr>
            <a:r>
              <a:rPr lang="en-US" sz="2400" dirty="0" smtClean="0">
                <a:latin typeface="Times New Roman" pitchFamily="-111" charset="0"/>
              </a:rPr>
              <a:t>Hint: Look at scalp distribution at different times</a:t>
            </a:r>
            <a:endParaRPr lang="en-US" sz="2400" dirty="0">
              <a:latin typeface="Times New Roman" pitchFamily="-111" charset="0"/>
            </a:endParaRPr>
          </a:p>
        </p:txBody>
      </p:sp>
    </p:spTree>
    <p:extLst>
      <p:ext uri="{BB962C8B-B14F-4D97-AF65-F5344CB8AC3E}">
        <p14:creationId xmlns:p14="http://schemas.microsoft.com/office/powerpoint/2010/main" val="248774595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2"/>
          <p:cNvSpPr>
            <a:spLocks noGrp="1" noChangeArrowheads="1"/>
          </p:cNvSpPr>
          <p:nvPr>
            <p:ph type="title"/>
          </p:nvPr>
        </p:nvSpPr>
        <p:spPr>
          <a:xfrm>
            <a:off x="0" y="0"/>
            <a:ext cx="9144000" cy="1143000"/>
          </a:xfrm>
        </p:spPr>
        <p:txBody>
          <a:bodyPr/>
          <a:lstStyle/>
          <a:p>
            <a:pPr eaLnBrk="1" hangingPunct="1">
              <a:defRPr/>
            </a:pPr>
            <a:r>
              <a:rPr lang="en-US" dirty="0" smtClean="0">
                <a:ea typeface="+mj-ea"/>
                <a:cs typeface="+mj-cs"/>
              </a:rPr>
              <a:t>Difference </a:t>
            </a:r>
            <a:r>
              <a:rPr lang="en-US" dirty="0" smtClean="0"/>
              <a:t>Waves</a:t>
            </a:r>
            <a:endParaRPr lang="en-US" dirty="0">
              <a:ea typeface="+mj-ea"/>
              <a:cs typeface="+mj-cs"/>
            </a:endParaRPr>
          </a:p>
        </p:txBody>
      </p:sp>
      <p:sp>
        <p:nvSpPr>
          <p:cNvPr id="46109" name="Line 4"/>
          <p:cNvSpPr>
            <a:spLocks noChangeShapeType="1"/>
          </p:cNvSpPr>
          <p:nvPr/>
        </p:nvSpPr>
        <p:spPr bwMode="auto">
          <a:xfrm rot="5400000">
            <a:off x="4572000" y="-3581400"/>
            <a:ext cx="0" cy="9144000"/>
          </a:xfrm>
          <a:prstGeom prst="line">
            <a:avLst/>
          </a:prstGeom>
          <a:noFill/>
          <a:ln w="28575" cap="sq">
            <a:solidFill>
              <a:srgbClr val="FF0000"/>
            </a:solidFill>
            <a:round/>
            <a:headEnd type="none" w="sm" len="sm"/>
            <a:tailEnd type="none" w="sm" len="sm"/>
          </a:ln>
        </p:spPr>
        <p:txBody>
          <a:bodyPr wrap="none" anchor="ctr">
            <a:prstTxWarp prst="textNoShape">
              <a:avLst/>
            </a:prstTxWarp>
          </a:bodyPr>
          <a:lstStyle/>
          <a:p>
            <a:endParaRPr lang="en-US"/>
          </a:p>
        </p:txBody>
      </p:sp>
      <p:pic>
        <p:nvPicPr>
          <p:cNvPr id="2" name="Picture 1"/>
          <p:cNvPicPr>
            <a:picLocks noChangeAspect="1"/>
          </p:cNvPicPr>
          <p:nvPr/>
        </p:nvPicPr>
        <p:blipFill>
          <a:blip r:embed="rId3"/>
          <a:stretch>
            <a:fillRect/>
          </a:stretch>
        </p:blipFill>
        <p:spPr>
          <a:xfrm>
            <a:off x="281363" y="1031568"/>
            <a:ext cx="8474836" cy="5826432"/>
          </a:xfrm>
          <a:prstGeom prst="rect">
            <a:avLst/>
          </a:prstGeom>
        </p:spPr>
      </p:pic>
    </p:spTree>
    <p:extLst>
      <p:ext uri="{BB962C8B-B14F-4D97-AF65-F5344CB8AC3E}">
        <p14:creationId xmlns:p14="http://schemas.microsoft.com/office/powerpoint/2010/main" val="305376260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2"/>
          <p:cNvSpPr>
            <a:spLocks noGrp="1" noChangeArrowheads="1"/>
          </p:cNvSpPr>
          <p:nvPr>
            <p:ph type="title"/>
          </p:nvPr>
        </p:nvSpPr>
        <p:spPr>
          <a:xfrm>
            <a:off x="0" y="0"/>
            <a:ext cx="9144000" cy="1143000"/>
          </a:xfrm>
        </p:spPr>
        <p:txBody>
          <a:bodyPr/>
          <a:lstStyle/>
          <a:p>
            <a:pPr eaLnBrk="1" hangingPunct="1">
              <a:defRPr/>
            </a:pPr>
            <a:r>
              <a:rPr lang="en-US" dirty="0" smtClean="0">
                <a:ea typeface="+mj-ea"/>
                <a:cs typeface="+mj-cs"/>
              </a:rPr>
              <a:t>Peaks and Components</a:t>
            </a:r>
            <a:endParaRPr lang="en-US" dirty="0">
              <a:ea typeface="+mj-ea"/>
              <a:cs typeface="+mj-cs"/>
            </a:endParaRPr>
          </a:p>
        </p:txBody>
      </p:sp>
      <p:sp>
        <p:nvSpPr>
          <p:cNvPr id="60419" name="Line 4"/>
          <p:cNvSpPr>
            <a:spLocks noChangeShapeType="1"/>
          </p:cNvSpPr>
          <p:nvPr/>
        </p:nvSpPr>
        <p:spPr bwMode="auto">
          <a:xfrm rot="5400000">
            <a:off x="4572000" y="-3581400"/>
            <a:ext cx="0" cy="9144000"/>
          </a:xfrm>
          <a:prstGeom prst="line">
            <a:avLst/>
          </a:prstGeom>
          <a:noFill/>
          <a:ln w="28575" cap="sq">
            <a:solidFill>
              <a:srgbClr val="FF0000"/>
            </a:solidFill>
            <a:round/>
            <a:headEnd type="none" w="sm" len="sm"/>
            <a:tailEnd type="none" w="sm" len="sm"/>
          </a:ln>
        </p:spPr>
        <p:txBody>
          <a:bodyPr wrap="none" anchor="ctr">
            <a:prstTxWarp prst="textNoShape">
              <a:avLst/>
            </a:prstTxWarp>
          </a:bodyPr>
          <a:lstStyle/>
          <a:p>
            <a:endParaRPr lang="en-US"/>
          </a:p>
        </p:txBody>
      </p:sp>
      <p:sp>
        <p:nvSpPr>
          <p:cNvPr id="60420" name="TextBox 15"/>
          <p:cNvSpPr txBox="1">
            <a:spLocks noChangeArrowheads="1"/>
          </p:cNvSpPr>
          <p:nvPr/>
        </p:nvSpPr>
        <p:spPr bwMode="auto">
          <a:xfrm>
            <a:off x="7543800" y="1304925"/>
            <a:ext cx="1524000" cy="523875"/>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a:t>Decrease in C2’ Amplitude</a:t>
            </a:r>
          </a:p>
        </p:txBody>
      </p:sp>
      <p:sp>
        <p:nvSpPr>
          <p:cNvPr id="60421" name="TextBox 16"/>
          <p:cNvSpPr txBox="1">
            <a:spLocks noChangeArrowheads="1"/>
          </p:cNvSpPr>
          <p:nvPr/>
        </p:nvSpPr>
        <p:spPr bwMode="auto">
          <a:xfrm>
            <a:off x="76200" y="4924425"/>
            <a:ext cx="2209800" cy="522288"/>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a:t>Another possible set of source components</a:t>
            </a:r>
          </a:p>
        </p:txBody>
      </p:sp>
      <p:graphicFrame>
        <p:nvGraphicFramePr>
          <p:cNvPr id="23" name="Chart 22"/>
          <p:cNvGraphicFramePr>
            <a:graphicFrameLocks/>
          </p:cNvGraphicFramePr>
          <p:nvPr/>
        </p:nvGraphicFramePr>
        <p:xfrm>
          <a:off x="685800" y="914400"/>
          <a:ext cx="3962400" cy="19050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4" name="Chart 23"/>
          <p:cNvGraphicFramePr>
            <a:graphicFrameLocks/>
          </p:cNvGraphicFramePr>
          <p:nvPr/>
        </p:nvGraphicFramePr>
        <p:xfrm>
          <a:off x="685800" y="2755070"/>
          <a:ext cx="3962400" cy="19050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5" name="Chart 24"/>
          <p:cNvGraphicFramePr>
            <a:graphicFrameLocks/>
          </p:cNvGraphicFramePr>
          <p:nvPr/>
        </p:nvGraphicFramePr>
        <p:xfrm>
          <a:off x="685800" y="4736270"/>
          <a:ext cx="3962400" cy="19050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6" name="Chart 25"/>
          <p:cNvGraphicFramePr>
            <a:graphicFrameLocks/>
          </p:cNvGraphicFramePr>
          <p:nvPr/>
        </p:nvGraphicFramePr>
        <p:xfrm>
          <a:off x="4572000" y="914400"/>
          <a:ext cx="3962400" cy="1905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7" name="Chart 26"/>
          <p:cNvGraphicFramePr>
            <a:graphicFrameLocks/>
          </p:cNvGraphicFramePr>
          <p:nvPr/>
        </p:nvGraphicFramePr>
        <p:xfrm>
          <a:off x="4572000" y="2755070"/>
          <a:ext cx="3962400" cy="1905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28" name="Chart 27"/>
          <p:cNvGraphicFramePr>
            <a:graphicFrameLocks/>
          </p:cNvGraphicFramePr>
          <p:nvPr/>
        </p:nvGraphicFramePr>
        <p:xfrm>
          <a:off x="4572000" y="4736270"/>
          <a:ext cx="3962400" cy="1905000"/>
        </p:xfrm>
        <a:graphic>
          <a:graphicData uri="http://schemas.openxmlformats.org/drawingml/2006/chart">
            <c:chart xmlns:c="http://schemas.openxmlformats.org/drawingml/2006/chart" xmlns:r="http://schemas.openxmlformats.org/officeDocument/2006/relationships" r:id="rId8"/>
          </a:graphicData>
        </a:graphic>
      </p:graphicFrame>
      <p:sp>
        <p:nvSpPr>
          <p:cNvPr id="29" name="Oval 11"/>
          <p:cNvSpPr>
            <a:spLocks noChangeArrowheads="1"/>
          </p:cNvSpPr>
          <p:nvPr/>
        </p:nvSpPr>
        <p:spPr bwMode="auto">
          <a:xfrm>
            <a:off x="5372100" y="5611813"/>
            <a:ext cx="952500" cy="1104900"/>
          </a:xfrm>
          <a:prstGeom prst="ellipse">
            <a:avLst/>
          </a:prstGeom>
          <a:noFill/>
          <a:ln w="57150" cap="sq">
            <a:solidFill>
              <a:srgbClr val="F90BFF"/>
            </a:solidFill>
            <a:round/>
            <a:headEnd type="none" w="sm" len="sm"/>
            <a:tailEnd type="none" w="sm" len="sm"/>
          </a:ln>
        </p:spPr>
        <p:txBody>
          <a:bodyPr wrap="none" anchor="ctr">
            <a:prstTxWarp prst="textNoShape">
              <a:avLst/>
            </a:prstTxWarp>
          </a:bodyPr>
          <a:lstStyle/>
          <a:p>
            <a:endParaRPr lang="en-US"/>
          </a:p>
        </p:txBody>
      </p:sp>
      <p:sp>
        <p:nvSpPr>
          <p:cNvPr id="30" name="Oval 29"/>
          <p:cNvSpPr>
            <a:spLocks noChangeArrowheads="1"/>
          </p:cNvSpPr>
          <p:nvPr/>
        </p:nvSpPr>
        <p:spPr bwMode="auto">
          <a:xfrm>
            <a:off x="5372100" y="3668713"/>
            <a:ext cx="952500" cy="1104900"/>
          </a:xfrm>
          <a:prstGeom prst="ellipse">
            <a:avLst/>
          </a:prstGeom>
          <a:noFill/>
          <a:ln w="57150" cap="sq">
            <a:solidFill>
              <a:srgbClr val="F90BFF"/>
            </a:solidFill>
            <a:round/>
            <a:headEnd type="none" w="sm" len="sm"/>
            <a:tailEnd type="none" w="sm" len="sm"/>
          </a:ln>
        </p:spPr>
        <p:txBody>
          <a:bodyPr wrap="none" anchor="ctr">
            <a:prstTxWarp prst="textNoShape">
              <a:avLst/>
            </a:prstTxWarp>
          </a:bodyPr>
          <a:lstStyle/>
          <a:p>
            <a:endParaRPr lang="en-US"/>
          </a:p>
        </p:txBody>
      </p:sp>
      <p:sp>
        <p:nvSpPr>
          <p:cNvPr id="60430" name="TextBox 30"/>
          <p:cNvSpPr txBox="1">
            <a:spLocks noChangeArrowheads="1"/>
          </p:cNvSpPr>
          <p:nvPr/>
        </p:nvSpPr>
        <p:spPr bwMode="auto">
          <a:xfrm>
            <a:off x="7543800" y="3135313"/>
            <a:ext cx="1524000" cy="523875"/>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a:t>Increase in C1 Amplitude</a:t>
            </a:r>
          </a:p>
        </p:txBody>
      </p:sp>
      <p:sp>
        <p:nvSpPr>
          <p:cNvPr id="60431" name="TextBox 31"/>
          <p:cNvSpPr txBox="1">
            <a:spLocks noChangeArrowheads="1"/>
          </p:cNvSpPr>
          <p:nvPr/>
        </p:nvSpPr>
        <p:spPr bwMode="auto">
          <a:xfrm>
            <a:off x="7543800" y="4811713"/>
            <a:ext cx="1524000" cy="523875"/>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a:t>Increase in C3 Amplitude</a:t>
            </a:r>
          </a:p>
        </p:txBody>
      </p:sp>
      <p:sp>
        <p:nvSpPr>
          <p:cNvPr id="60432" name="TextBox 32"/>
          <p:cNvSpPr txBox="1">
            <a:spLocks noChangeArrowheads="1"/>
          </p:cNvSpPr>
          <p:nvPr/>
        </p:nvSpPr>
        <p:spPr bwMode="auto">
          <a:xfrm>
            <a:off x="2667000" y="3159125"/>
            <a:ext cx="609600" cy="307975"/>
          </a:xfrm>
          <a:prstGeom prst="rect">
            <a:avLst/>
          </a:prstGeom>
          <a:noFill/>
          <a:ln w="12700">
            <a:noFill/>
            <a:miter lim="800000"/>
            <a:headEnd/>
            <a:tailEnd/>
          </a:ln>
        </p:spPr>
        <p:txBody>
          <a:bodyPr>
            <a:prstTxWarp prst="textNoShape">
              <a:avLst/>
            </a:prstTxWarp>
            <a:spAutoFit/>
          </a:bodyPr>
          <a:lstStyle/>
          <a:p>
            <a:r>
              <a:rPr lang="en-US" sz="1400"/>
              <a:t>C3</a:t>
            </a:r>
          </a:p>
        </p:txBody>
      </p:sp>
      <p:sp>
        <p:nvSpPr>
          <p:cNvPr id="60433" name="TextBox 33"/>
          <p:cNvSpPr txBox="1">
            <a:spLocks noChangeArrowheads="1"/>
          </p:cNvSpPr>
          <p:nvPr/>
        </p:nvSpPr>
        <p:spPr bwMode="auto">
          <a:xfrm>
            <a:off x="2562225" y="1333500"/>
            <a:ext cx="838200" cy="307975"/>
          </a:xfrm>
          <a:prstGeom prst="rect">
            <a:avLst/>
          </a:prstGeom>
          <a:noFill/>
          <a:ln w="12700">
            <a:noFill/>
            <a:miter lim="800000"/>
            <a:headEnd/>
            <a:tailEnd/>
          </a:ln>
        </p:spPr>
        <p:txBody>
          <a:bodyPr>
            <a:prstTxWarp prst="textNoShape">
              <a:avLst/>
            </a:prstTxWarp>
            <a:spAutoFit/>
          </a:bodyPr>
          <a:lstStyle/>
          <a:p>
            <a:r>
              <a:rPr lang="en-US" sz="1400"/>
              <a:t>Peak3</a:t>
            </a:r>
          </a:p>
        </p:txBody>
      </p:sp>
      <p:sp>
        <p:nvSpPr>
          <p:cNvPr id="60434" name="TextBox 34"/>
          <p:cNvSpPr txBox="1">
            <a:spLocks noChangeArrowheads="1"/>
          </p:cNvSpPr>
          <p:nvPr/>
        </p:nvSpPr>
        <p:spPr bwMode="auto">
          <a:xfrm>
            <a:off x="1524000" y="2438400"/>
            <a:ext cx="838200" cy="307975"/>
          </a:xfrm>
          <a:prstGeom prst="rect">
            <a:avLst/>
          </a:prstGeom>
          <a:noFill/>
          <a:ln w="12700">
            <a:noFill/>
            <a:miter lim="800000"/>
            <a:headEnd/>
            <a:tailEnd/>
          </a:ln>
        </p:spPr>
        <p:txBody>
          <a:bodyPr>
            <a:prstTxWarp prst="textNoShape">
              <a:avLst/>
            </a:prstTxWarp>
            <a:spAutoFit/>
          </a:bodyPr>
          <a:lstStyle/>
          <a:p>
            <a:r>
              <a:rPr lang="en-US" sz="1400"/>
              <a:t>Peak2</a:t>
            </a:r>
          </a:p>
        </p:txBody>
      </p:sp>
      <p:sp>
        <p:nvSpPr>
          <p:cNvPr id="60435" name="TextBox 35"/>
          <p:cNvSpPr txBox="1">
            <a:spLocks noChangeArrowheads="1"/>
          </p:cNvSpPr>
          <p:nvPr/>
        </p:nvSpPr>
        <p:spPr bwMode="auto">
          <a:xfrm>
            <a:off x="914400" y="1752600"/>
            <a:ext cx="838200" cy="307975"/>
          </a:xfrm>
          <a:prstGeom prst="rect">
            <a:avLst/>
          </a:prstGeom>
          <a:noFill/>
          <a:ln w="12700">
            <a:noFill/>
            <a:miter lim="800000"/>
            <a:headEnd/>
            <a:tailEnd/>
          </a:ln>
        </p:spPr>
        <p:txBody>
          <a:bodyPr>
            <a:prstTxWarp prst="textNoShape">
              <a:avLst/>
            </a:prstTxWarp>
            <a:spAutoFit/>
          </a:bodyPr>
          <a:lstStyle/>
          <a:p>
            <a:r>
              <a:rPr lang="en-US" sz="1400"/>
              <a:t>Peak1</a:t>
            </a:r>
          </a:p>
        </p:txBody>
      </p:sp>
      <p:sp>
        <p:nvSpPr>
          <p:cNvPr id="60436" name="TextBox 36"/>
          <p:cNvSpPr txBox="1">
            <a:spLocks noChangeArrowheads="1"/>
          </p:cNvSpPr>
          <p:nvPr/>
        </p:nvSpPr>
        <p:spPr bwMode="auto">
          <a:xfrm>
            <a:off x="1277938" y="3440113"/>
            <a:ext cx="609600" cy="307975"/>
          </a:xfrm>
          <a:prstGeom prst="rect">
            <a:avLst/>
          </a:prstGeom>
          <a:noFill/>
          <a:ln w="12700">
            <a:noFill/>
            <a:miter lim="800000"/>
            <a:headEnd/>
            <a:tailEnd/>
          </a:ln>
        </p:spPr>
        <p:txBody>
          <a:bodyPr>
            <a:prstTxWarp prst="textNoShape">
              <a:avLst/>
            </a:prstTxWarp>
            <a:spAutoFit/>
          </a:bodyPr>
          <a:lstStyle/>
          <a:p>
            <a:r>
              <a:rPr lang="en-US" sz="1400"/>
              <a:t>C1</a:t>
            </a:r>
          </a:p>
        </p:txBody>
      </p:sp>
      <p:sp>
        <p:nvSpPr>
          <p:cNvPr id="60437" name="TextBox 37"/>
          <p:cNvSpPr txBox="1">
            <a:spLocks noChangeArrowheads="1"/>
          </p:cNvSpPr>
          <p:nvPr/>
        </p:nvSpPr>
        <p:spPr bwMode="auto">
          <a:xfrm>
            <a:off x="1604963" y="4471988"/>
            <a:ext cx="609600" cy="307975"/>
          </a:xfrm>
          <a:prstGeom prst="rect">
            <a:avLst/>
          </a:prstGeom>
          <a:noFill/>
          <a:ln w="12700">
            <a:noFill/>
            <a:miter lim="800000"/>
            <a:headEnd/>
            <a:tailEnd/>
          </a:ln>
        </p:spPr>
        <p:txBody>
          <a:bodyPr>
            <a:prstTxWarp prst="textNoShape">
              <a:avLst/>
            </a:prstTxWarp>
            <a:spAutoFit/>
          </a:bodyPr>
          <a:lstStyle/>
          <a:p>
            <a:r>
              <a:rPr lang="en-US" sz="1400"/>
              <a:t>C2</a:t>
            </a:r>
          </a:p>
        </p:txBody>
      </p:sp>
      <p:sp>
        <p:nvSpPr>
          <p:cNvPr id="60438" name="TextBox 38"/>
          <p:cNvSpPr txBox="1">
            <a:spLocks noChangeArrowheads="1"/>
          </p:cNvSpPr>
          <p:nvPr/>
        </p:nvSpPr>
        <p:spPr bwMode="auto">
          <a:xfrm>
            <a:off x="2819400" y="4887913"/>
            <a:ext cx="609600" cy="307975"/>
          </a:xfrm>
          <a:prstGeom prst="rect">
            <a:avLst/>
          </a:prstGeom>
          <a:noFill/>
          <a:ln w="12700">
            <a:noFill/>
            <a:miter lim="800000"/>
            <a:headEnd/>
            <a:tailEnd/>
          </a:ln>
        </p:spPr>
        <p:txBody>
          <a:bodyPr>
            <a:prstTxWarp prst="textNoShape">
              <a:avLst/>
            </a:prstTxWarp>
            <a:spAutoFit/>
          </a:bodyPr>
          <a:lstStyle/>
          <a:p>
            <a:r>
              <a:rPr lang="en-US" sz="1400"/>
              <a:t>C3’</a:t>
            </a:r>
          </a:p>
        </p:txBody>
      </p:sp>
      <p:sp>
        <p:nvSpPr>
          <p:cNvPr id="60439" name="TextBox 39"/>
          <p:cNvSpPr txBox="1">
            <a:spLocks noChangeArrowheads="1"/>
          </p:cNvSpPr>
          <p:nvPr/>
        </p:nvSpPr>
        <p:spPr bwMode="auto">
          <a:xfrm>
            <a:off x="1277938" y="5430838"/>
            <a:ext cx="609600" cy="307975"/>
          </a:xfrm>
          <a:prstGeom prst="rect">
            <a:avLst/>
          </a:prstGeom>
          <a:noFill/>
          <a:ln w="12700">
            <a:noFill/>
            <a:miter lim="800000"/>
            <a:headEnd/>
            <a:tailEnd/>
          </a:ln>
        </p:spPr>
        <p:txBody>
          <a:bodyPr>
            <a:prstTxWarp prst="textNoShape">
              <a:avLst/>
            </a:prstTxWarp>
            <a:spAutoFit/>
          </a:bodyPr>
          <a:lstStyle/>
          <a:p>
            <a:r>
              <a:rPr lang="en-US" sz="1400"/>
              <a:t>C1’</a:t>
            </a:r>
          </a:p>
        </p:txBody>
      </p:sp>
      <p:sp>
        <p:nvSpPr>
          <p:cNvPr id="60440" name="TextBox 40"/>
          <p:cNvSpPr txBox="1">
            <a:spLocks noChangeArrowheads="1"/>
          </p:cNvSpPr>
          <p:nvPr/>
        </p:nvSpPr>
        <p:spPr bwMode="auto">
          <a:xfrm>
            <a:off x="1952625" y="6473825"/>
            <a:ext cx="609600" cy="307975"/>
          </a:xfrm>
          <a:prstGeom prst="rect">
            <a:avLst/>
          </a:prstGeom>
          <a:noFill/>
          <a:ln w="12700">
            <a:noFill/>
            <a:miter lim="800000"/>
            <a:headEnd/>
            <a:tailEnd/>
          </a:ln>
        </p:spPr>
        <p:txBody>
          <a:bodyPr>
            <a:prstTxWarp prst="textNoShape">
              <a:avLst/>
            </a:prstTxWarp>
            <a:spAutoFit/>
          </a:bodyPr>
          <a:lstStyle/>
          <a:p>
            <a:r>
              <a:rPr lang="en-US" sz="1400"/>
              <a:t>C2’</a:t>
            </a:r>
          </a:p>
        </p:txBody>
      </p:sp>
      <p:sp>
        <p:nvSpPr>
          <p:cNvPr id="60441" name="TextBox 41"/>
          <p:cNvSpPr txBox="1">
            <a:spLocks noChangeArrowheads="1"/>
          </p:cNvSpPr>
          <p:nvPr/>
        </p:nvSpPr>
        <p:spPr bwMode="auto">
          <a:xfrm>
            <a:off x="76200" y="2957513"/>
            <a:ext cx="2209800" cy="523875"/>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a:t>One possible set of source components</a:t>
            </a:r>
          </a:p>
        </p:txBody>
      </p:sp>
      <p:sp>
        <p:nvSpPr>
          <p:cNvPr id="1030154" name="Text Box 10"/>
          <p:cNvSpPr txBox="1">
            <a:spLocks noChangeArrowheads="1"/>
          </p:cNvSpPr>
          <p:nvPr/>
        </p:nvSpPr>
        <p:spPr bwMode="auto">
          <a:xfrm>
            <a:off x="63500" y="2809875"/>
            <a:ext cx="4356100" cy="2676525"/>
          </a:xfrm>
          <a:prstGeom prst="rect">
            <a:avLst/>
          </a:prstGeom>
          <a:solidFill>
            <a:srgbClr val="F3FFAE"/>
          </a:solidFill>
          <a:ln w="28575" cap="sq">
            <a:solidFill>
              <a:schemeClr val="tx1"/>
            </a:solidFill>
            <a:miter lim="800000"/>
            <a:headEnd type="none" w="sm" len="sm"/>
            <a:tailEnd type="none" w="sm" len="sm"/>
          </a:ln>
        </p:spPr>
        <p:txBody>
          <a:bodyPr>
            <a:prstTxWarp prst="textNoShape">
              <a:avLst/>
            </a:prstTxWarp>
            <a:spAutoFit/>
          </a:bodyPr>
          <a:lstStyle/>
          <a:p>
            <a:pPr algn="l">
              <a:spcBef>
                <a:spcPct val="50000"/>
              </a:spcBef>
            </a:pPr>
            <a:r>
              <a:rPr lang="en-US" sz="2400">
                <a:latin typeface="Times New Roman" pitchFamily="-111" charset="0"/>
              </a:rPr>
              <a:t>Rule #4- Differences in peak amplitude do not necessarily correspond to differences in component size, and differences in peak latency do not necessarily correspond to changes in component timing.</a:t>
            </a:r>
          </a:p>
        </p:txBody>
      </p:sp>
      <p:sp>
        <p:nvSpPr>
          <p:cNvPr id="60443" name="TextBox 42"/>
          <p:cNvSpPr txBox="1">
            <a:spLocks noChangeArrowheads="1"/>
          </p:cNvSpPr>
          <p:nvPr/>
        </p:nvSpPr>
        <p:spPr bwMode="auto">
          <a:xfrm>
            <a:off x="6224588" y="1119188"/>
            <a:ext cx="838200" cy="307975"/>
          </a:xfrm>
          <a:prstGeom prst="rect">
            <a:avLst/>
          </a:prstGeom>
          <a:noFill/>
          <a:ln w="12700">
            <a:noFill/>
            <a:miter lim="800000"/>
            <a:headEnd/>
            <a:tailEnd/>
          </a:ln>
        </p:spPr>
        <p:txBody>
          <a:bodyPr>
            <a:prstTxWarp prst="textNoShape">
              <a:avLst/>
            </a:prstTxWarp>
            <a:spAutoFit/>
          </a:bodyPr>
          <a:lstStyle/>
          <a:p>
            <a:r>
              <a:rPr lang="en-US" sz="1400"/>
              <a:t>Peak3</a:t>
            </a:r>
          </a:p>
        </p:txBody>
      </p:sp>
      <p:sp>
        <p:nvSpPr>
          <p:cNvPr id="60444" name="TextBox 43"/>
          <p:cNvSpPr txBox="1">
            <a:spLocks noChangeArrowheads="1"/>
          </p:cNvSpPr>
          <p:nvPr/>
        </p:nvSpPr>
        <p:spPr bwMode="auto">
          <a:xfrm>
            <a:off x="5475288" y="2490788"/>
            <a:ext cx="838200" cy="307975"/>
          </a:xfrm>
          <a:prstGeom prst="rect">
            <a:avLst/>
          </a:prstGeom>
          <a:noFill/>
          <a:ln w="12700">
            <a:noFill/>
            <a:miter lim="800000"/>
            <a:headEnd/>
            <a:tailEnd/>
          </a:ln>
        </p:spPr>
        <p:txBody>
          <a:bodyPr>
            <a:prstTxWarp prst="textNoShape">
              <a:avLst/>
            </a:prstTxWarp>
            <a:spAutoFit/>
          </a:bodyPr>
          <a:lstStyle/>
          <a:p>
            <a:r>
              <a:rPr lang="en-US" sz="1400"/>
              <a:t>Peak2</a:t>
            </a:r>
          </a:p>
        </p:txBody>
      </p:sp>
      <p:sp>
        <p:nvSpPr>
          <p:cNvPr id="60445" name="TextBox 44"/>
          <p:cNvSpPr txBox="1">
            <a:spLocks noChangeArrowheads="1"/>
          </p:cNvSpPr>
          <p:nvPr/>
        </p:nvSpPr>
        <p:spPr bwMode="auto">
          <a:xfrm>
            <a:off x="4865688" y="1728788"/>
            <a:ext cx="838200" cy="307975"/>
          </a:xfrm>
          <a:prstGeom prst="rect">
            <a:avLst/>
          </a:prstGeom>
          <a:noFill/>
          <a:ln w="12700">
            <a:noFill/>
            <a:miter lim="800000"/>
            <a:headEnd/>
            <a:tailEnd/>
          </a:ln>
        </p:spPr>
        <p:txBody>
          <a:bodyPr>
            <a:prstTxWarp prst="textNoShape">
              <a:avLst/>
            </a:prstTxWarp>
            <a:spAutoFit/>
          </a:bodyPr>
          <a:lstStyle/>
          <a:p>
            <a:r>
              <a:rPr lang="en-US" sz="1400"/>
              <a:t>Peak1</a:t>
            </a:r>
          </a:p>
        </p:txBody>
      </p:sp>
      <p:sp>
        <p:nvSpPr>
          <p:cNvPr id="60446" name="TextBox 45"/>
          <p:cNvSpPr txBox="1">
            <a:spLocks noChangeArrowheads="1"/>
          </p:cNvSpPr>
          <p:nvPr/>
        </p:nvSpPr>
        <p:spPr bwMode="auto">
          <a:xfrm>
            <a:off x="6505575" y="3168650"/>
            <a:ext cx="838200" cy="307975"/>
          </a:xfrm>
          <a:prstGeom prst="rect">
            <a:avLst/>
          </a:prstGeom>
          <a:noFill/>
          <a:ln w="12700">
            <a:noFill/>
            <a:miter lim="800000"/>
            <a:headEnd/>
            <a:tailEnd/>
          </a:ln>
        </p:spPr>
        <p:txBody>
          <a:bodyPr>
            <a:prstTxWarp prst="textNoShape">
              <a:avLst/>
            </a:prstTxWarp>
            <a:spAutoFit/>
          </a:bodyPr>
          <a:lstStyle/>
          <a:p>
            <a:r>
              <a:rPr lang="en-US" sz="1400"/>
              <a:t>Peak3</a:t>
            </a:r>
          </a:p>
        </p:txBody>
      </p:sp>
      <p:sp>
        <p:nvSpPr>
          <p:cNvPr id="60447" name="TextBox 46"/>
          <p:cNvSpPr txBox="1">
            <a:spLocks noChangeArrowheads="1"/>
          </p:cNvSpPr>
          <p:nvPr/>
        </p:nvSpPr>
        <p:spPr bwMode="auto">
          <a:xfrm>
            <a:off x="5467350" y="4270375"/>
            <a:ext cx="838200" cy="307975"/>
          </a:xfrm>
          <a:prstGeom prst="rect">
            <a:avLst/>
          </a:prstGeom>
          <a:noFill/>
          <a:ln w="12700">
            <a:noFill/>
            <a:miter lim="800000"/>
            <a:headEnd/>
            <a:tailEnd/>
          </a:ln>
        </p:spPr>
        <p:txBody>
          <a:bodyPr>
            <a:prstTxWarp prst="textNoShape">
              <a:avLst/>
            </a:prstTxWarp>
            <a:spAutoFit/>
          </a:bodyPr>
          <a:lstStyle/>
          <a:p>
            <a:r>
              <a:rPr lang="en-US" sz="1400"/>
              <a:t>Peak2</a:t>
            </a:r>
          </a:p>
        </p:txBody>
      </p:sp>
      <p:sp>
        <p:nvSpPr>
          <p:cNvPr id="60448" name="TextBox 47"/>
          <p:cNvSpPr txBox="1">
            <a:spLocks noChangeArrowheads="1"/>
          </p:cNvSpPr>
          <p:nvPr/>
        </p:nvSpPr>
        <p:spPr bwMode="auto">
          <a:xfrm>
            <a:off x="4857750" y="3389313"/>
            <a:ext cx="838200" cy="307975"/>
          </a:xfrm>
          <a:prstGeom prst="rect">
            <a:avLst/>
          </a:prstGeom>
          <a:noFill/>
          <a:ln w="12700">
            <a:noFill/>
            <a:miter lim="800000"/>
            <a:headEnd/>
            <a:tailEnd/>
          </a:ln>
        </p:spPr>
        <p:txBody>
          <a:bodyPr>
            <a:prstTxWarp prst="textNoShape">
              <a:avLst/>
            </a:prstTxWarp>
            <a:spAutoFit/>
          </a:bodyPr>
          <a:lstStyle/>
          <a:p>
            <a:r>
              <a:rPr lang="en-US" sz="1400"/>
              <a:t>Peak1</a:t>
            </a:r>
          </a:p>
        </p:txBody>
      </p:sp>
      <p:sp>
        <p:nvSpPr>
          <p:cNvPr id="60449" name="TextBox 48"/>
          <p:cNvSpPr txBox="1">
            <a:spLocks noChangeArrowheads="1"/>
          </p:cNvSpPr>
          <p:nvPr/>
        </p:nvSpPr>
        <p:spPr bwMode="auto">
          <a:xfrm>
            <a:off x="6505575" y="4624388"/>
            <a:ext cx="838200" cy="307975"/>
          </a:xfrm>
          <a:prstGeom prst="rect">
            <a:avLst/>
          </a:prstGeom>
          <a:noFill/>
          <a:ln w="12700">
            <a:noFill/>
            <a:miter lim="800000"/>
            <a:headEnd/>
            <a:tailEnd/>
          </a:ln>
        </p:spPr>
        <p:txBody>
          <a:bodyPr>
            <a:prstTxWarp prst="textNoShape">
              <a:avLst/>
            </a:prstTxWarp>
            <a:spAutoFit/>
          </a:bodyPr>
          <a:lstStyle/>
          <a:p>
            <a:r>
              <a:rPr lang="en-US" sz="1400"/>
              <a:t>Peak3</a:t>
            </a:r>
          </a:p>
        </p:txBody>
      </p:sp>
      <p:sp>
        <p:nvSpPr>
          <p:cNvPr id="60450" name="TextBox 49"/>
          <p:cNvSpPr txBox="1">
            <a:spLocks noChangeArrowheads="1"/>
          </p:cNvSpPr>
          <p:nvPr/>
        </p:nvSpPr>
        <p:spPr bwMode="auto">
          <a:xfrm>
            <a:off x="5467350" y="6254750"/>
            <a:ext cx="838200" cy="307975"/>
          </a:xfrm>
          <a:prstGeom prst="rect">
            <a:avLst/>
          </a:prstGeom>
          <a:noFill/>
          <a:ln w="12700">
            <a:noFill/>
            <a:miter lim="800000"/>
            <a:headEnd/>
            <a:tailEnd/>
          </a:ln>
        </p:spPr>
        <p:txBody>
          <a:bodyPr>
            <a:prstTxWarp prst="textNoShape">
              <a:avLst/>
            </a:prstTxWarp>
            <a:spAutoFit/>
          </a:bodyPr>
          <a:lstStyle/>
          <a:p>
            <a:r>
              <a:rPr lang="en-US" sz="1400"/>
              <a:t>Peak2</a:t>
            </a:r>
          </a:p>
        </p:txBody>
      </p:sp>
      <p:sp>
        <p:nvSpPr>
          <p:cNvPr id="60451" name="TextBox 50"/>
          <p:cNvSpPr txBox="1">
            <a:spLocks noChangeArrowheads="1"/>
          </p:cNvSpPr>
          <p:nvPr/>
        </p:nvSpPr>
        <p:spPr bwMode="auto">
          <a:xfrm>
            <a:off x="4857750" y="5535613"/>
            <a:ext cx="838200" cy="307975"/>
          </a:xfrm>
          <a:prstGeom prst="rect">
            <a:avLst/>
          </a:prstGeom>
          <a:noFill/>
          <a:ln w="12700">
            <a:noFill/>
            <a:miter lim="800000"/>
            <a:headEnd/>
            <a:tailEnd/>
          </a:ln>
        </p:spPr>
        <p:txBody>
          <a:bodyPr>
            <a:prstTxWarp prst="textNoShape">
              <a:avLst/>
            </a:prstTxWarp>
            <a:spAutoFit/>
          </a:bodyPr>
          <a:lstStyle/>
          <a:p>
            <a:r>
              <a:rPr lang="en-US" sz="1400"/>
              <a:t>Peak1</a:t>
            </a:r>
          </a:p>
        </p:txBody>
      </p:sp>
      <p:sp>
        <p:nvSpPr>
          <p:cNvPr id="36" name="TextBox 41"/>
          <p:cNvSpPr txBox="1">
            <a:spLocks noChangeArrowheads="1"/>
          </p:cNvSpPr>
          <p:nvPr/>
        </p:nvSpPr>
        <p:spPr bwMode="auto">
          <a:xfrm>
            <a:off x="76200" y="1444823"/>
            <a:ext cx="2209800" cy="307777"/>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dirty="0" smtClean="0"/>
              <a:t>Observed Waveform</a:t>
            </a:r>
            <a:endParaRPr lang="en-US" sz="1400" dirty="0"/>
          </a:p>
        </p:txBody>
      </p:sp>
    </p:spTree>
    <p:extLst>
      <p:ext uri="{BB962C8B-B14F-4D97-AF65-F5344CB8AC3E}">
        <p14:creationId xmlns:p14="http://schemas.microsoft.com/office/powerpoint/2010/main" val="136701534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3015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103015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2"/>
          <p:cNvSpPr>
            <a:spLocks noGrp="1" noChangeArrowheads="1"/>
          </p:cNvSpPr>
          <p:nvPr>
            <p:ph type="title"/>
          </p:nvPr>
        </p:nvSpPr>
        <p:spPr>
          <a:xfrm>
            <a:off x="0" y="0"/>
            <a:ext cx="9144000" cy="1143000"/>
          </a:xfrm>
        </p:spPr>
        <p:txBody>
          <a:bodyPr/>
          <a:lstStyle/>
          <a:p>
            <a:pPr eaLnBrk="1" hangingPunct="1">
              <a:defRPr/>
            </a:pPr>
            <a:r>
              <a:rPr lang="en-US" dirty="0" smtClean="0">
                <a:ea typeface="+mj-ea"/>
                <a:cs typeface="+mj-cs"/>
              </a:rPr>
              <a:t>Peaks and Components</a:t>
            </a:r>
            <a:endParaRPr lang="en-US" dirty="0">
              <a:ea typeface="+mj-ea"/>
              <a:cs typeface="+mj-cs"/>
            </a:endParaRPr>
          </a:p>
        </p:txBody>
      </p:sp>
      <p:sp>
        <p:nvSpPr>
          <p:cNvPr id="60419" name="Line 4"/>
          <p:cNvSpPr>
            <a:spLocks noChangeShapeType="1"/>
          </p:cNvSpPr>
          <p:nvPr/>
        </p:nvSpPr>
        <p:spPr bwMode="auto">
          <a:xfrm rot="5400000">
            <a:off x="4572000" y="-3581400"/>
            <a:ext cx="0" cy="9144000"/>
          </a:xfrm>
          <a:prstGeom prst="line">
            <a:avLst/>
          </a:prstGeom>
          <a:noFill/>
          <a:ln w="28575" cap="sq">
            <a:solidFill>
              <a:srgbClr val="FF0000"/>
            </a:solidFill>
            <a:round/>
            <a:headEnd type="none" w="sm" len="sm"/>
            <a:tailEnd type="none" w="sm" len="sm"/>
          </a:ln>
        </p:spPr>
        <p:txBody>
          <a:bodyPr wrap="none" anchor="ctr">
            <a:prstTxWarp prst="textNoShape">
              <a:avLst/>
            </a:prstTxWarp>
          </a:bodyPr>
          <a:lstStyle/>
          <a:p>
            <a:endParaRPr lang="en-US"/>
          </a:p>
        </p:txBody>
      </p:sp>
      <p:sp>
        <p:nvSpPr>
          <p:cNvPr id="60420" name="TextBox 15"/>
          <p:cNvSpPr txBox="1">
            <a:spLocks noChangeArrowheads="1"/>
          </p:cNvSpPr>
          <p:nvPr/>
        </p:nvSpPr>
        <p:spPr bwMode="auto">
          <a:xfrm>
            <a:off x="7543800" y="1304925"/>
            <a:ext cx="1524000" cy="523875"/>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dirty="0"/>
              <a:t>Decrease in C2’ Amplitude</a:t>
            </a:r>
          </a:p>
        </p:txBody>
      </p:sp>
      <p:graphicFrame>
        <p:nvGraphicFramePr>
          <p:cNvPr id="26" name="Chart 25"/>
          <p:cNvGraphicFramePr>
            <a:graphicFrameLocks/>
          </p:cNvGraphicFramePr>
          <p:nvPr/>
        </p:nvGraphicFramePr>
        <p:xfrm>
          <a:off x="4572000" y="914400"/>
          <a:ext cx="3962400" cy="19050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7" name="Chart 26"/>
          <p:cNvGraphicFramePr>
            <a:graphicFrameLocks/>
          </p:cNvGraphicFramePr>
          <p:nvPr/>
        </p:nvGraphicFramePr>
        <p:xfrm>
          <a:off x="4572000" y="2755070"/>
          <a:ext cx="3962400" cy="19050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8" name="Chart 27"/>
          <p:cNvGraphicFramePr>
            <a:graphicFrameLocks/>
          </p:cNvGraphicFramePr>
          <p:nvPr/>
        </p:nvGraphicFramePr>
        <p:xfrm>
          <a:off x="4572000" y="4736270"/>
          <a:ext cx="3962400" cy="1905000"/>
        </p:xfrm>
        <a:graphic>
          <a:graphicData uri="http://schemas.openxmlformats.org/drawingml/2006/chart">
            <c:chart xmlns:c="http://schemas.openxmlformats.org/drawingml/2006/chart" xmlns:r="http://schemas.openxmlformats.org/officeDocument/2006/relationships" r:id="rId5"/>
          </a:graphicData>
        </a:graphic>
      </p:graphicFrame>
      <p:sp>
        <p:nvSpPr>
          <p:cNvPr id="29" name="Oval 11"/>
          <p:cNvSpPr>
            <a:spLocks noChangeArrowheads="1"/>
          </p:cNvSpPr>
          <p:nvPr/>
        </p:nvSpPr>
        <p:spPr bwMode="auto">
          <a:xfrm>
            <a:off x="5372100" y="5611813"/>
            <a:ext cx="952500" cy="1104900"/>
          </a:xfrm>
          <a:prstGeom prst="ellipse">
            <a:avLst/>
          </a:prstGeom>
          <a:noFill/>
          <a:ln w="57150" cap="sq">
            <a:solidFill>
              <a:srgbClr val="F90BFF"/>
            </a:solidFill>
            <a:round/>
            <a:headEnd type="none" w="sm" len="sm"/>
            <a:tailEnd type="none" w="sm" len="sm"/>
          </a:ln>
        </p:spPr>
        <p:txBody>
          <a:bodyPr wrap="none" anchor="ctr">
            <a:prstTxWarp prst="textNoShape">
              <a:avLst/>
            </a:prstTxWarp>
          </a:bodyPr>
          <a:lstStyle/>
          <a:p>
            <a:endParaRPr lang="en-US"/>
          </a:p>
        </p:txBody>
      </p:sp>
      <p:sp>
        <p:nvSpPr>
          <p:cNvPr id="30" name="Oval 29"/>
          <p:cNvSpPr>
            <a:spLocks noChangeArrowheads="1"/>
          </p:cNvSpPr>
          <p:nvPr/>
        </p:nvSpPr>
        <p:spPr bwMode="auto">
          <a:xfrm>
            <a:off x="5372100" y="3668713"/>
            <a:ext cx="952500" cy="1104900"/>
          </a:xfrm>
          <a:prstGeom prst="ellipse">
            <a:avLst/>
          </a:prstGeom>
          <a:noFill/>
          <a:ln w="57150" cap="sq">
            <a:solidFill>
              <a:srgbClr val="F90BFF"/>
            </a:solidFill>
            <a:round/>
            <a:headEnd type="none" w="sm" len="sm"/>
            <a:tailEnd type="none" w="sm" len="sm"/>
          </a:ln>
        </p:spPr>
        <p:txBody>
          <a:bodyPr wrap="none" anchor="ctr">
            <a:prstTxWarp prst="textNoShape">
              <a:avLst/>
            </a:prstTxWarp>
          </a:bodyPr>
          <a:lstStyle/>
          <a:p>
            <a:endParaRPr lang="en-US"/>
          </a:p>
        </p:txBody>
      </p:sp>
      <p:sp>
        <p:nvSpPr>
          <p:cNvPr id="60430" name="TextBox 30"/>
          <p:cNvSpPr txBox="1">
            <a:spLocks noChangeArrowheads="1"/>
          </p:cNvSpPr>
          <p:nvPr/>
        </p:nvSpPr>
        <p:spPr bwMode="auto">
          <a:xfrm>
            <a:off x="7543800" y="3135313"/>
            <a:ext cx="1524000" cy="523875"/>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a:t>Increase in C1 Amplitude</a:t>
            </a:r>
          </a:p>
        </p:txBody>
      </p:sp>
      <p:sp>
        <p:nvSpPr>
          <p:cNvPr id="60431" name="TextBox 31"/>
          <p:cNvSpPr txBox="1">
            <a:spLocks noChangeArrowheads="1"/>
          </p:cNvSpPr>
          <p:nvPr/>
        </p:nvSpPr>
        <p:spPr bwMode="auto">
          <a:xfrm>
            <a:off x="7543800" y="4811713"/>
            <a:ext cx="1524000" cy="523875"/>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a:t>Increase in C3 Amplitude</a:t>
            </a:r>
          </a:p>
        </p:txBody>
      </p:sp>
      <p:sp>
        <p:nvSpPr>
          <p:cNvPr id="60443" name="TextBox 42"/>
          <p:cNvSpPr txBox="1">
            <a:spLocks noChangeArrowheads="1"/>
          </p:cNvSpPr>
          <p:nvPr/>
        </p:nvSpPr>
        <p:spPr bwMode="auto">
          <a:xfrm>
            <a:off x="6224588" y="1119188"/>
            <a:ext cx="838200" cy="307975"/>
          </a:xfrm>
          <a:prstGeom prst="rect">
            <a:avLst/>
          </a:prstGeom>
          <a:noFill/>
          <a:ln w="12700">
            <a:noFill/>
            <a:miter lim="800000"/>
            <a:headEnd/>
            <a:tailEnd/>
          </a:ln>
        </p:spPr>
        <p:txBody>
          <a:bodyPr>
            <a:prstTxWarp prst="textNoShape">
              <a:avLst/>
            </a:prstTxWarp>
            <a:spAutoFit/>
          </a:bodyPr>
          <a:lstStyle/>
          <a:p>
            <a:r>
              <a:rPr lang="en-US" sz="1400"/>
              <a:t>Peak3</a:t>
            </a:r>
          </a:p>
        </p:txBody>
      </p:sp>
      <p:sp>
        <p:nvSpPr>
          <p:cNvPr id="60444" name="TextBox 43"/>
          <p:cNvSpPr txBox="1">
            <a:spLocks noChangeArrowheads="1"/>
          </p:cNvSpPr>
          <p:nvPr/>
        </p:nvSpPr>
        <p:spPr bwMode="auto">
          <a:xfrm>
            <a:off x="5475288" y="2490788"/>
            <a:ext cx="838200" cy="307975"/>
          </a:xfrm>
          <a:prstGeom prst="rect">
            <a:avLst/>
          </a:prstGeom>
          <a:noFill/>
          <a:ln w="12700">
            <a:noFill/>
            <a:miter lim="800000"/>
            <a:headEnd/>
            <a:tailEnd/>
          </a:ln>
        </p:spPr>
        <p:txBody>
          <a:bodyPr>
            <a:prstTxWarp prst="textNoShape">
              <a:avLst/>
            </a:prstTxWarp>
            <a:spAutoFit/>
          </a:bodyPr>
          <a:lstStyle/>
          <a:p>
            <a:r>
              <a:rPr lang="en-US" sz="1400"/>
              <a:t>Peak2</a:t>
            </a:r>
          </a:p>
        </p:txBody>
      </p:sp>
      <p:sp>
        <p:nvSpPr>
          <p:cNvPr id="60445" name="TextBox 44"/>
          <p:cNvSpPr txBox="1">
            <a:spLocks noChangeArrowheads="1"/>
          </p:cNvSpPr>
          <p:nvPr/>
        </p:nvSpPr>
        <p:spPr bwMode="auto">
          <a:xfrm>
            <a:off x="4865688" y="1728788"/>
            <a:ext cx="838200" cy="307975"/>
          </a:xfrm>
          <a:prstGeom prst="rect">
            <a:avLst/>
          </a:prstGeom>
          <a:noFill/>
          <a:ln w="12700">
            <a:noFill/>
            <a:miter lim="800000"/>
            <a:headEnd/>
            <a:tailEnd/>
          </a:ln>
        </p:spPr>
        <p:txBody>
          <a:bodyPr>
            <a:prstTxWarp prst="textNoShape">
              <a:avLst/>
            </a:prstTxWarp>
            <a:spAutoFit/>
          </a:bodyPr>
          <a:lstStyle/>
          <a:p>
            <a:r>
              <a:rPr lang="en-US" sz="1400"/>
              <a:t>Peak1</a:t>
            </a:r>
          </a:p>
        </p:txBody>
      </p:sp>
      <p:sp>
        <p:nvSpPr>
          <p:cNvPr id="60446" name="TextBox 45"/>
          <p:cNvSpPr txBox="1">
            <a:spLocks noChangeArrowheads="1"/>
          </p:cNvSpPr>
          <p:nvPr/>
        </p:nvSpPr>
        <p:spPr bwMode="auto">
          <a:xfrm>
            <a:off x="6505575" y="3168650"/>
            <a:ext cx="838200" cy="307975"/>
          </a:xfrm>
          <a:prstGeom prst="rect">
            <a:avLst/>
          </a:prstGeom>
          <a:noFill/>
          <a:ln w="12700">
            <a:noFill/>
            <a:miter lim="800000"/>
            <a:headEnd/>
            <a:tailEnd/>
          </a:ln>
        </p:spPr>
        <p:txBody>
          <a:bodyPr>
            <a:prstTxWarp prst="textNoShape">
              <a:avLst/>
            </a:prstTxWarp>
            <a:spAutoFit/>
          </a:bodyPr>
          <a:lstStyle/>
          <a:p>
            <a:r>
              <a:rPr lang="en-US" sz="1400"/>
              <a:t>Peak3</a:t>
            </a:r>
          </a:p>
        </p:txBody>
      </p:sp>
      <p:sp>
        <p:nvSpPr>
          <p:cNvPr id="60447" name="TextBox 46"/>
          <p:cNvSpPr txBox="1">
            <a:spLocks noChangeArrowheads="1"/>
          </p:cNvSpPr>
          <p:nvPr/>
        </p:nvSpPr>
        <p:spPr bwMode="auto">
          <a:xfrm>
            <a:off x="5467350" y="4270375"/>
            <a:ext cx="838200" cy="307975"/>
          </a:xfrm>
          <a:prstGeom prst="rect">
            <a:avLst/>
          </a:prstGeom>
          <a:noFill/>
          <a:ln w="12700">
            <a:noFill/>
            <a:miter lim="800000"/>
            <a:headEnd/>
            <a:tailEnd/>
          </a:ln>
        </p:spPr>
        <p:txBody>
          <a:bodyPr>
            <a:prstTxWarp prst="textNoShape">
              <a:avLst/>
            </a:prstTxWarp>
            <a:spAutoFit/>
          </a:bodyPr>
          <a:lstStyle/>
          <a:p>
            <a:r>
              <a:rPr lang="en-US" sz="1400"/>
              <a:t>Peak2</a:t>
            </a:r>
          </a:p>
        </p:txBody>
      </p:sp>
      <p:sp>
        <p:nvSpPr>
          <p:cNvPr id="60448" name="TextBox 47"/>
          <p:cNvSpPr txBox="1">
            <a:spLocks noChangeArrowheads="1"/>
          </p:cNvSpPr>
          <p:nvPr/>
        </p:nvSpPr>
        <p:spPr bwMode="auto">
          <a:xfrm>
            <a:off x="4857750" y="3389313"/>
            <a:ext cx="838200" cy="307975"/>
          </a:xfrm>
          <a:prstGeom prst="rect">
            <a:avLst/>
          </a:prstGeom>
          <a:noFill/>
          <a:ln w="12700">
            <a:noFill/>
            <a:miter lim="800000"/>
            <a:headEnd/>
            <a:tailEnd/>
          </a:ln>
        </p:spPr>
        <p:txBody>
          <a:bodyPr>
            <a:prstTxWarp prst="textNoShape">
              <a:avLst/>
            </a:prstTxWarp>
            <a:spAutoFit/>
          </a:bodyPr>
          <a:lstStyle/>
          <a:p>
            <a:r>
              <a:rPr lang="en-US" sz="1400"/>
              <a:t>Peak1</a:t>
            </a:r>
          </a:p>
        </p:txBody>
      </p:sp>
      <p:sp>
        <p:nvSpPr>
          <p:cNvPr id="60449" name="TextBox 48"/>
          <p:cNvSpPr txBox="1">
            <a:spLocks noChangeArrowheads="1"/>
          </p:cNvSpPr>
          <p:nvPr/>
        </p:nvSpPr>
        <p:spPr bwMode="auto">
          <a:xfrm>
            <a:off x="6505575" y="4624388"/>
            <a:ext cx="838200" cy="307975"/>
          </a:xfrm>
          <a:prstGeom prst="rect">
            <a:avLst/>
          </a:prstGeom>
          <a:noFill/>
          <a:ln w="12700">
            <a:noFill/>
            <a:miter lim="800000"/>
            <a:headEnd/>
            <a:tailEnd/>
          </a:ln>
        </p:spPr>
        <p:txBody>
          <a:bodyPr>
            <a:prstTxWarp prst="textNoShape">
              <a:avLst/>
            </a:prstTxWarp>
            <a:spAutoFit/>
          </a:bodyPr>
          <a:lstStyle/>
          <a:p>
            <a:r>
              <a:rPr lang="en-US" sz="1400"/>
              <a:t>Peak3</a:t>
            </a:r>
          </a:p>
        </p:txBody>
      </p:sp>
      <p:sp>
        <p:nvSpPr>
          <p:cNvPr id="60450" name="TextBox 49"/>
          <p:cNvSpPr txBox="1">
            <a:spLocks noChangeArrowheads="1"/>
          </p:cNvSpPr>
          <p:nvPr/>
        </p:nvSpPr>
        <p:spPr bwMode="auto">
          <a:xfrm>
            <a:off x="5467350" y="6254750"/>
            <a:ext cx="838200" cy="307975"/>
          </a:xfrm>
          <a:prstGeom prst="rect">
            <a:avLst/>
          </a:prstGeom>
          <a:noFill/>
          <a:ln w="12700">
            <a:noFill/>
            <a:miter lim="800000"/>
            <a:headEnd/>
            <a:tailEnd/>
          </a:ln>
        </p:spPr>
        <p:txBody>
          <a:bodyPr>
            <a:prstTxWarp prst="textNoShape">
              <a:avLst/>
            </a:prstTxWarp>
            <a:spAutoFit/>
          </a:bodyPr>
          <a:lstStyle/>
          <a:p>
            <a:r>
              <a:rPr lang="en-US" sz="1400"/>
              <a:t>Peak2</a:t>
            </a:r>
          </a:p>
        </p:txBody>
      </p:sp>
      <p:sp>
        <p:nvSpPr>
          <p:cNvPr id="60451" name="TextBox 50"/>
          <p:cNvSpPr txBox="1">
            <a:spLocks noChangeArrowheads="1"/>
          </p:cNvSpPr>
          <p:nvPr/>
        </p:nvSpPr>
        <p:spPr bwMode="auto">
          <a:xfrm>
            <a:off x="4857750" y="5535613"/>
            <a:ext cx="838200" cy="307975"/>
          </a:xfrm>
          <a:prstGeom prst="rect">
            <a:avLst/>
          </a:prstGeom>
          <a:noFill/>
          <a:ln w="12700">
            <a:noFill/>
            <a:miter lim="800000"/>
            <a:headEnd/>
            <a:tailEnd/>
          </a:ln>
        </p:spPr>
        <p:txBody>
          <a:bodyPr>
            <a:prstTxWarp prst="textNoShape">
              <a:avLst/>
            </a:prstTxWarp>
            <a:spAutoFit/>
          </a:bodyPr>
          <a:lstStyle/>
          <a:p>
            <a:r>
              <a:rPr lang="en-US" sz="1400"/>
              <a:t>Peak1</a:t>
            </a:r>
          </a:p>
        </p:txBody>
      </p:sp>
      <p:pic>
        <p:nvPicPr>
          <p:cNvPr id="3" name="Picture 2"/>
          <p:cNvPicPr>
            <a:picLocks noChangeAspect="1"/>
          </p:cNvPicPr>
          <p:nvPr/>
        </p:nvPicPr>
        <p:blipFill>
          <a:blip r:embed="rId6"/>
          <a:stretch>
            <a:fillRect/>
          </a:stretch>
        </p:blipFill>
        <p:spPr>
          <a:xfrm>
            <a:off x="838200" y="1849220"/>
            <a:ext cx="3428162" cy="580242"/>
          </a:xfrm>
          <a:prstGeom prst="rect">
            <a:avLst/>
          </a:prstGeom>
        </p:spPr>
      </p:pic>
      <p:pic>
        <p:nvPicPr>
          <p:cNvPr id="4" name="Picture 3"/>
          <p:cNvPicPr>
            <a:picLocks noChangeAspect="1"/>
          </p:cNvPicPr>
          <p:nvPr/>
        </p:nvPicPr>
        <p:blipFill>
          <a:blip r:embed="rId7"/>
          <a:stretch>
            <a:fillRect/>
          </a:stretch>
        </p:blipFill>
        <p:spPr>
          <a:xfrm>
            <a:off x="839038" y="3748157"/>
            <a:ext cx="3428162" cy="522218"/>
          </a:xfrm>
          <a:prstGeom prst="rect">
            <a:avLst/>
          </a:prstGeom>
        </p:spPr>
      </p:pic>
      <p:pic>
        <p:nvPicPr>
          <p:cNvPr id="5" name="Picture 4"/>
          <p:cNvPicPr>
            <a:picLocks noChangeAspect="1"/>
          </p:cNvPicPr>
          <p:nvPr/>
        </p:nvPicPr>
        <p:blipFill>
          <a:blip r:embed="rId8"/>
          <a:stretch>
            <a:fillRect/>
          </a:stretch>
        </p:blipFill>
        <p:spPr>
          <a:xfrm>
            <a:off x="839038" y="5519777"/>
            <a:ext cx="3428162" cy="734973"/>
          </a:xfrm>
          <a:prstGeom prst="rect">
            <a:avLst/>
          </a:prstGeom>
        </p:spPr>
      </p:pic>
      <p:sp>
        <p:nvSpPr>
          <p:cNvPr id="42" name="TextBox 15"/>
          <p:cNvSpPr txBox="1">
            <a:spLocks noChangeArrowheads="1"/>
          </p:cNvSpPr>
          <p:nvPr/>
        </p:nvSpPr>
        <p:spPr bwMode="auto">
          <a:xfrm>
            <a:off x="1219200" y="1242497"/>
            <a:ext cx="2514600" cy="369332"/>
          </a:xfrm>
          <a:prstGeom prst="rect">
            <a:avLst/>
          </a:prstGeom>
          <a:solidFill>
            <a:schemeClr val="bg1"/>
          </a:solidFill>
          <a:ln w="12700">
            <a:noFill/>
            <a:miter lim="800000"/>
            <a:headEnd/>
            <a:tailEnd/>
          </a:ln>
        </p:spPr>
        <p:txBody>
          <a:bodyPr wrap="square">
            <a:prstTxWarp prst="textNoShape">
              <a:avLst/>
            </a:prstTxWarp>
            <a:spAutoFit/>
          </a:bodyPr>
          <a:lstStyle/>
          <a:p>
            <a:pPr algn="ctr"/>
            <a:r>
              <a:rPr lang="en-US" sz="1800" dirty="0" smtClean="0"/>
              <a:t>Difference Waves</a:t>
            </a:r>
            <a:endParaRPr lang="en-US" sz="1800" dirty="0"/>
          </a:p>
        </p:txBody>
      </p:sp>
    </p:spTree>
    <p:extLst>
      <p:ext uri="{BB962C8B-B14F-4D97-AF65-F5344CB8AC3E}">
        <p14:creationId xmlns:p14="http://schemas.microsoft.com/office/powerpoint/2010/main" val="198887472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1781" name="Text Box 5"/>
          <p:cNvSpPr txBox="1">
            <a:spLocks noChangeArrowheads="1"/>
          </p:cNvSpPr>
          <p:nvPr/>
        </p:nvSpPr>
        <p:spPr bwMode="auto">
          <a:xfrm>
            <a:off x="241300" y="4391025"/>
            <a:ext cx="8572500" cy="2365375"/>
          </a:xfrm>
          <a:prstGeom prst="rect">
            <a:avLst/>
          </a:prstGeom>
          <a:solidFill>
            <a:srgbClr val="F3FFAE"/>
          </a:solidFill>
          <a:ln w="28575" cap="sq">
            <a:solidFill>
              <a:schemeClr val="tx1"/>
            </a:solidFill>
            <a:miter lim="800000"/>
            <a:headEnd type="none" w="sm" len="sm"/>
            <a:tailEnd type="none" w="sm" len="sm"/>
          </a:ln>
          <a:effectLst/>
        </p:spPr>
        <p:txBody>
          <a:bodyPr wrap="square">
            <a:prstTxWarp prst="textNoShape">
              <a:avLst/>
            </a:prstTxWarp>
            <a:spAutoFit/>
          </a:bodyPr>
          <a:lstStyle/>
          <a:p>
            <a:pPr algn="l">
              <a:spcBef>
                <a:spcPct val="50000"/>
              </a:spcBef>
            </a:pPr>
            <a:r>
              <a:rPr lang="en-US" sz="2400" dirty="0">
                <a:latin typeface="Times New Roman" pitchFamily="-112" charset="0"/>
              </a:rPr>
              <a:t>Rule #5- Never assume that an averaged ERP waveform accurately represents the individual waveforms that were averaged together.  In particular, the onset and offset times in the averaged waveform will represent the earliest onsets and latest offsets from the individual trials or individual subjects that contribute to the average.</a:t>
            </a:r>
          </a:p>
        </p:txBody>
      </p:sp>
      <p:sp>
        <p:nvSpPr>
          <p:cNvPr id="971782" name="Oval 6"/>
          <p:cNvSpPr>
            <a:spLocks noChangeArrowheads="1"/>
          </p:cNvSpPr>
          <p:nvPr/>
        </p:nvSpPr>
        <p:spPr bwMode="auto">
          <a:xfrm>
            <a:off x="4140200" y="2870200"/>
            <a:ext cx="952500" cy="1104900"/>
          </a:xfrm>
          <a:prstGeom prst="ellipse">
            <a:avLst/>
          </a:prstGeom>
          <a:noFill/>
          <a:ln w="57150" cap="sq">
            <a:solidFill>
              <a:srgbClr val="F90BFF"/>
            </a:solidFill>
            <a:round/>
            <a:headEnd type="none" w="sm" len="sm"/>
            <a:tailEnd type="none" w="sm" len="sm"/>
          </a:ln>
          <a:effectLst/>
        </p:spPr>
        <p:txBody>
          <a:bodyPr wrap="none" anchor="ctr">
            <a:prstTxWarp prst="textNoShape">
              <a:avLst/>
            </a:prstTxWarp>
          </a:bodyPr>
          <a:lstStyle/>
          <a:p>
            <a:endParaRPr lang="en-US"/>
          </a:p>
        </p:txBody>
      </p:sp>
      <p:pic>
        <p:nvPicPr>
          <p:cNvPr id="971783" name="Picture 7"/>
          <p:cNvPicPr>
            <a:picLocks noChangeAspect="1" noChangeArrowheads="1"/>
          </p:cNvPicPr>
          <p:nvPr/>
        </p:nvPicPr>
        <p:blipFill>
          <a:blip r:embed="rId3"/>
          <a:srcRect/>
          <a:stretch>
            <a:fillRect/>
          </a:stretch>
        </p:blipFill>
        <p:spPr bwMode="auto">
          <a:xfrm>
            <a:off x="819150" y="1733550"/>
            <a:ext cx="7531100" cy="2095500"/>
          </a:xfrm>
          <a:prstGeom prst="rect">
            <a:avLst/>
          </a:prstGeom>
          <a:noFill/>
          <a:ln w="12700" cap="sq">
            <a:noFill/>
            <a:miter lim="800000"/>
            <a:headEnd type="none" w="sm" len="sm"/>
            <a:tailEnd type="none" w="sm" len="sm"/>
          </a:ln>
          <a:effectLst/>
        </p:spPr>
      </p:pic>
      <p:sp>
        <p:nvSpPr>
          <p:cNvPr id="971784" name="Oval 8"/>
          <p:cNvSpPr>
            <a:spLocks noChangeArrowheads="1"/>
          </p:cNvSpPr>
          <p:nvPr/>
        </p:nvSpPr>
        <p:spPr bwMode="auto">
          <a:xfrm>
            <a:off x="6477000" y="2870200"/>
            <a:ext cx="952500" cy="1104900"/>
          </a:xfrm>
          <a:prstGeom prst="ellipse">
            <a:avLst/>
          </a:prstGeom>
          <a:noFill/>
          <a:ln w="57150" cap="sq">
            <a:solidFill>
              <a:srgbClr val="F90BFF"/>
            </a:solidFill>
            <a:round/>
            <a:headEnd type="none" w="sm" len="sm"/>
            <a:tailEnd type="none" w="sm" len="sm"/>
          </a:ln>
          <a:effectLst/>
        </p:spPr>
        <p:txBody>
          <a:bodyPr wrap="none" anchor="ctr">
            <a:prstTxWarp prst="textNoShape">
              <a:avLst/>
            </a:prstTxWarp>
          </a:bodyPr>
          <a:lstStyle/>
          <a:p>
            <a:endParaRPr lang="en-US"/>
          </a:p>
        </p:txBody>
      </p:sp>
      <p:sp>
        <p:nvSpPr>
          <p:cNvPr id="971785" name="Line 9"/>
          <p:cNvSpPr>
            <a:spLocks noChangeShapeType="1"/>
          </p:cNvSpPr>
          <p:nvPr/>
        </p:nvSpPr>
        <p:spPr bwMode="auto">
          <a:xfrm>
            <a:off x="2959100" y="2616200"/>
            <a:ext cx="2857500" cy="12700"/>
          </a:xfrm>
          <a:prstGeom prst="line">
            <a:avLst/>
          </a:prstGeom>
          <a:noFill/>
          <a:ln w="57150" cap="sq">
            <a:solidFill>
              <a:srgbClr val="F90BFF"/>
            </a:solidFill>
            <a:round/>
            <a:headEnd type="triangle" w="sm" len="sm"/>
            <a:tailEnd type="triangle" w="sm" len="sm"/>
          </a:ln>
          <a:effectLst/>
        </p:spPr>
        <p:txBody>
          <a:bodyPr wrap="none" anchor="ctr">
            <a:prstTxWarp prst="textNoShape">
              <a:avLst/>
            </a:prstTxWarp>
          </a:bodyPr>
          <a:lstStyle/>
          <a:p>
            <a:endParaRPr lang="en-US"/>
          </a:p>
        </p:txBody>
      </p:sp>
      <p:sp>
        <p:nvSpPr>
          <p:cNvPr id="10" name="Rectangle 2"/>
          <p:cNvSpPr>
            <a:spLocks noGrp="1" noChangeArrowheads="1"/>
          </p:cNvSpPr>
          <p:nvPr>
            <p:ph type="title"/>
          </p:nvPr>
        </p:nvSpPr>
        <p:spPr>
          <a:xfrm>
            <a:off x="0" y="0"/>
            <a:ext cx="9144000" cy="1143000"/>
          </a:xfrm>
        </p:spPr>
        <p:txBody>
          <a:bodyPr/>
          <a:lstStyle/>
          <a:p>
            <a:pPr eaLnBrk="1" hangingPunct="1">
              <a:defRPr/>
            </a:pPr>
            <a:r>
              <a:rPr lang="en-US" dirty="0" smtClean="0">
                <a:ea typeface="+mj-ea"/>
                <a:cs typeface="+mj-cs"/>
              </a:rPr>
              <a:t>Peaks and Components</a:t>
            </a:r>
            <a:endParaRPr lang="en-US" dirty="0">
              <a:ea typeface="+mj-ea"/>
              <a:cs typeface="+mj-cs"/>
            </a:endParaRPr>
          </a:p>
        </p:txBody>
      </p:sp>
      <p:sp>
        <p:nvSpPr>
          <p:cNvPr id="11" name="Line 4"/>
          <p:cNvSpPr>
            <a:spLocks noChangeShapeType="1"/>
          </p:cNvSpPr>
          <p:nvPr/>
        </p:nvSpPr>
        <p:spPr bwMode="auto">
          <a:xfrm rot="5400000">
            <a:off x="4572000" y="-3581400"/>
            <a:ext cx="0" cy="9144000"/>
          </a:xfrm>
          <a:prstGeom prst="line">
            <a:avLst/>
          </a:prstGeom>
          <a:noFill/>
          <a:ln w="28575" cap="sq">
            <a:solidFill>
              <a:srgbClr val="FF0000"/>
            </a:solidFill>
            <a:round/>
            <a:headEnd type="none" w="sm" len="sm"/>
            <a:tailEnd type="none" w="sm" len="sm"/>
          </a:ln>
        </p:spPr>
        <p:txBody>
          <a:bodyPr wrap="none" anchor="ctr">
            <a:prstTxWarp prst="textNoShape">
              <a:avLst/>
            </a:prstTxWarp>
          </a:bodyPr>
          <a:lstStyle/>
          <a:p>
            <a:endParaRPr lang="en-US"/>
          </a:p>
        </p:txBody>
      </p:sp>
    </p:spTree>
    <p:extLst>
      <p:ext uri="{BB962C8B-B14F-4D97-AF65-F5344CB8AC3E}">
        <p14:creationId xmlns:p14="http://schemas.microsoft.com/office/powerpoint/2010/main" val="1850811540"/>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43" name="Rectangle 3"/>
          <p:cNvSpPr>
            <a:spLocks noGrp="1" noChangeArrowheads="1"/>
          </p:cNvSpPr>
          <p:nvPr>
            <p:ph type="title"/>
          </p:nvPr>
        </p:nvSpPr>
        <p:spPr>
          <a:xfrm>
            <a:off x="457200" y="0"/>
            <a:ext cx="8229600" cy="1143000"/>
          </a:xfrm>
        </p:spPr>
        <p:txBody>
          <a:bodyPr/>
          <a:lstStyle/>
          <a:p>
            <a:pPr eaLnBrk="1" hangingPunct="1">
              <a:defRPr/>
            </a:pPr>
            <a:r>
              <a:rPr lang="en-US" dirty="0">
                <a:ea typeface="+mj-ea"/>
                <a:cs typeface="+mj-cs"/>
              </a:rPr>
              <a:t>Another Problem</a:t>
            </a:r>
          </a:p>
        </p:txBody>
      </p:sp>
      <p:sp>
        <p:nvSpPr>
          <p:cNvPr id="1034244" name="Rectangle 4"/>
          <p:cNvSpPr>
            <a:spLocks noGrp="1" noChangeArrowheads="1"/>
          </p:cNvSpPr>
          <p:nvPr>
            <p:ph type="body" idx="1"/>
          </p:nvPr>
        </p:nvSpPr>
        <p:spPr>
          <a:xfrm>
            <a:off x="457200" y="1600200"/>
            <a:ext cx="8521700" cy="5102225"/>
          </a:xfrm>
        </p:spPr>
        <p:txBody>
          <a:bodyPr/>
          <a:lstStyle/>
          <a:p>
            <a:pPr eaLnBrk="1" hangingPunct="1">
              <a:defRPr/>
            </a:pPr>
            <a:r>
              <a:rPr lang="en-US" dirty="0">
                <a:ea typeface="+mn-ea"/>
                <a:cs typeface="+mn-cs"/>
              </a:rPr>
              <a:t>Not only is it hard to know what component changed when a given peak was observed to change, it’s also hard to know if the same components are being tapped in different experiments</a:t>
            </a:r>
          </a:p>
          <a:p>
            <a:pPr lvl="1">
              <a:defRPr/>
            </a:pPr>
            <a:r>
              <a:rPr lang="en-US" dirty="0">
                <a:ea typeface="+mn-ea"/>
                <a:cs typeface="+mn-cs"/>
              </a:rPr>
              <a:t>How do we know that the</a:t>
            </a:r>
            <a:r>
              <a:rPr lang="en-US" dirty="0" smtClean="0">
                <a:ea typeface="+mn-ea"/>
                <a:cs typeface="+mn-cs"/>
              </a:rPr>
              <a:t> N400 elicited by a semantically incongruous word is the same as the N400 elicited by a low-frequency word?</a:t>
            </a:r>
            <a:endParaRPr lang="en-US" dirty="0">
              <a:ea typeface="+mn-ea"/>
              <a:cs typeface="+mn-cs"/>
            </a:endParaRPr>
          </a:p>
          <a:p>
            <a:pPr lvl="1">
              <a:defRPr/>
            </a:pPr>
            <a:r>
              <a:rPr lang="en-US" dirty="0">
                <a:ea typeface="+mn-ea"/>
                <a:cs typeface="+mn-cs"/>
              </a:rPr>
              <a:t>We never know for sure</a:t>
            </a:r>
          </a:p>
          <a:p>
            <a:pPr eaLnBrk="1" hangingPunct="1">
              <a:defRPr/>
            </a:pPr>
            <a:r>
              <a:rPr lang="en-US" dirty="0">
                <a:ea typeface="+mn-ea"/>
                <a:cs typeface="+mn-cs"/>
              </a:rPr>
              <a:t>Some components have distinctive properties that make this easier</a:t>
            </a:r>
          </a:p>
          <a:p>
            <a:pPr lvl="1" eaLnBrk="1" hangingPunct="1">
              <a:defRPr/>
            </a:pPr>
            <a:r>
              <a:rPr lang="en-US" dirty="0"/>
              <a:t>Examples: LRP and N2pc</a:t>
            </a:r>
          </a:p>
          <a:p>
            <a:pPr eaLnBrk="1" hangingPunct="1">
              <a:defRPr/>
            </a:pPr>
            <a:endParaRPr lang="en-US" dirty="0">
              <a:ea typeface="+mn-ea"/>
              <a:cs typeface="+mn-cs"/>
            </a:endParaRPr>
          </a:p>
        </p:txBody>
      </p:sp>
      <p:sp>
        <p:nvSpPr>
          <p:cNvPr id="6" name="Line 4"/>
          <p:cNvSpPr>
            <a:spLocks noChangeShapeType="1"/>
          </p:cNvSpPr>
          <p:nvPr/>
        </p:nvSpPr>
        <p:spPr bwMode="auto">
          <a:xfrm rot="5400000">
            <a:off x="4572000" y="-3581400"/>
            <a:ext cx="0" cy="9144000"/>
          </a:xfrm>
          <a:prstGeom prst="line">
            <a:avLst/>
          </a:prstGeom>
          <a:noFill/>
          <a:ln w="28575" cap="sq">
            <a:solidFill>
              <a:srgbClr val="FF0000"/>
            </a:solidFill>
            <a:round/>
            <a:headEnd type="none" w="sm" len="sm"/>
            <a:tailEnd type="none" w="sm" len="sm"/>
          </a:ln>
        </p:spPr>
        <p:txBody>
          <a:bodyPr wrap="none" anchor="ctr">
            <a:prstTxWarp prst="textNoShape">
              <a:avLst/>
            </a:prstTxWarp>
          </a:bodyPr>
          <a:lstStyle/>
          <a:p>
            <a:endParaRPr lang="en-US"/>
          </a:p>
        </p:txBody>
      </p:sp>
    </p:spTree>
    <p:extLst>
      <p:ext uri="{BB962C8B-B14F-4D97-AF65-F5344CB8AC3E}">
        <p14:creationId xmlns:p14="http://schemas.microsoft.com/office/powerpoint/2010/main" val="139450249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034244">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1034244">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499"/>
                                          </p:stCondLst>
                                        </p:cTn>
                                        <p:tgtEl>
                                          <p:spTgt spid="1034244">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103424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4244" grpId="0" build="p"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9971" name="Rectangle 3"/>
          <p:cNvSpPr>
            <a:spLocks noGrp="1" noChangeArrowheads="1"/>
          </p:cNvSpPr>
          <p:nvPr>
            <p:ph type="title"/>
          </p:nvPr>
        </p:nvSpPr>
        <p:spPr>
          <a:xfrm>
            <a:off x="457200" y="0"/>
            <a:ext cx="8229600" cy="1143000"/>
          </a:xfrm>
        </p:spPr>
        <p:txBody>
          <a:bodyPr/>
          <a:lstStyle/>
          <a:p>
            <a:r>
              <a:rPr lang="en-US" dirty="0"/>
              <a:t>What to do?</a:t>
            </a:r>
          </a:p>
        </p:txBody>
      </p:sp>
      <p:sp>
        <p:nvSpPr>
          <p:cNvPr id="979975" name="Text Box 7"/>
          <p:cNvSpPr txBox="1">
            <a:spLocks noChangeArrowheads="1"/>
          </p:cNvSpPr>
          <p:nvPr/>
        </p:nvSpPr>
        <p:spPr bwMode="auto">
          <a:xfrm>
            <a:off x="176106" y="1368652"/>
            <a:ext cx="8869362" cy="4832092"/>
          </a:xfrm>
          <a:prstGeom prst="rect">
            <a:avLst/>
          </a:prstGeom>
          <a:noFill/>
          <a:ln w="12700" cap="sq">
            <a:noFill/>
            <a:miter lim="800000"/>
            <a:headEnd type="none" w="sm" len="sm"/>
            <a:tailEnd type="none" w="sm" len="sm"/>
          </a:ln>
          <a:effectLst/>
        </p:spPr>
        <p:txBody>
          <a:bodyPr wrap="square">
            <a:prstTxWarp prst="textNoShape">
              <a:avLst/>
            </a:prstTxWarp>
            <a:spAutoFit/>
          </a:bodyPr>
          <a:lstStyle/>
          <a:p>
            <a:pPr algn="l">
              <a:spcBef>
                <a:spcPct val="50000"/>
              </a:spcBef>
            </a:pPr>
            <a:r>
              <a:rPr lang="en-US" sz="2200" dirty="0"/>
              <a:t>Strategy #1- Focus on a specific component</a:t>
            </a:r>
          </a:p>
          <a:p>
            <a:pPr algn="l">
              <a:spcBef>
                <a:spcPct val="50000"/>
              </a:spcBef>
            </a:pPr>
            <a:r>
              <a:rPr lang="en-US" sz="2200" dirty="0"/>
              <a:t>Strategy #2- Use well-studied experimental manipulations</a:t>
            </a:r>
          </a:p>
          <a:p>
            <a:pPr algn="l">
              <a:spcBef>
                <a:spcPct val="50000"/>
              </a:spcBef>
            </a:pPr>
            <a:r>
              <a:rPr lang="en-US" sz="2200" dirty="0"/>
              <a:t>Strategy #3- Focus on large components</a:t>
            </a:r>
          </a:p>
          <a:p>
            <a:pPr algn="l">
              <a:spcBef>
                <a:spcPct val="50000"/>
              </a:spcBef>
            </a:pPr>
            <a:r>
              <a:rPr lang="en-US" sz="2200" dirty="0"/>
              <a:t>Strategy #4- Isolate components with difference waves</a:t>
            </a:r>
          </a:p>
          <a:p>
            <a:pPr algn="l">
              <a:spcBef>
                <a:spcPct val="50000"/>
              </a:spcBef>
            </a:pPr>
            <a:r>
              <a:rPr lang="en-US" sz="2200" dirty="0"/>
              <a:t>Strategy #5- Focus on components that are </a:t>
            </a:r>
            <a:r>
              <a:rPr lang="en-US" sz="2200" dirty="0" smtClean="0"/>
              <a:t>easily isolated</a:t>
            </a:r>
            <a:endParaRPr lang="en-US" sz="2200" dirty="0"/>
          </a:p>
          <a:p>
            <a:pPr algn="l">
              <a:spcBef>
                <a:spcPct val="50000"/>
              </a:spcBef>
            </a:pPr>
            <a:r>
              <a:rPr lang="en-US" sz="2200" dirty="0"/>
              <a:t>Strategy #6- Use component-independent experimental</a:t>
            </a:r>
            <a:r>
              <a:rPr lang="en-US" sz="2200" dirty="0" smtClean="0"/>
              <a:t> designs</a:t>
            </a:r>
            <a:endParaRPr lang="en-US" sz="2200" dirty="0"/>
          </a:p>
          <a:p>
            <a:pPr algn="l">
              <a:spcBef>
                <a:spcPct val="50000"/>
              </a:spcBef>
            </a:pPr>
            <a:r>
              <a:rPr lang="en-US" sz="2200" dirty="0"/>
              <a:t>Strategy #7- Hijack useful components from </a:t>
            </a:r>
            <a:r>
              <a:rPr lang="en-US" sz="2200" dirty="0" smtClean="0"/>
              <a:t>other domains</a:t>
            </a:r>
            <a:endParaRPr lang="en-US" sz="2200" dirty="0"/>
          </a:p>
          <a:p>
            <a:pPr algn="l">
              <a:spcBef>
                <a:spcPct val="50000"/>
              </a:spcBef>
            </a:pPr>
            <a:r>
              <a:rPr lang="en-US" sz="2200" dirty="0"/>
              <a:t>Strategy #8- Use a component to assess the processes 		</a:t>
            </a:r>
            <a:r>
              <a:rPr lang="en-US" sz="2200" dirty="0" smtClean="0"/>
              <a:t>	 that </a:t>
            </a:r>
            <a:r>
              <a:rPr lang="en-US" sz="2200" dirty="0"/>
              <a:t>came before </a:t>
            </a:r>
            <a:r>
              <a:rPr lang="en-US" sz="2200" dirty="0" smtClean="0"/>
              <a:t>it</a:t>
            </a:r>
          </a:p>
          <a:p>
            <a:pPr algn="l">
              <a:spcBef>
                <a:spcPct val="50000"/>
              </a:spcBef>
            </a:pPr>
            <a:r>
              <a:rPr lang="en-US" sz="2200" dirty="0" smtClean="0"/>
              <a:t>#2, #4, #6, and #8 Together- Factorial combination strategy…</a:t>
            </a:r>
            <a:endParaRPr lang="en-US" sz="2200" dirty="0"/>
          </a:p>
        </p:txBody>
      </p:sp>
      <p:sp>
        <p:nvSpPr>
          <p:cNvPr id="6" name="Line 4"/>
          <p:cNvSpPr>
            <a:spLocks noChangeShapeType="1"/>
          </p:cNvSpPr>
          <p:nvPr/>
        </p:nvSpPr>
        <p:spPr bwMode="auto">
          <a:xfrm rot="5400000">
            <a:off x="4572000" y="-3581400"/>
            <a:ext cx="0" cy="9144000"/>
          </a:xfrm>
          <a:prstGeom prst="line">
            <a:avLst/>
          </a:prstGeom>
          <a:noFill/>
          <a:ln w="28575" cap="sq">
            <a:solidFill>
              <a:srgbClr val="FF0000"/>
            </a:solidFill>
            <a:round/>
            <a:headEnd type="none" w="sm" len="sm"/>
            <a:tailEnd type="none" w="sm" len="sm"/>
          </a:ln>
        </p:spPr>
        <p:txBody>
          <a:bodyPr wrap="none" anchor="ctr">
            <a:prstTxWarp prst="textNoShape">
              <a:avLst/>
            </a:prstTxWarp>
          </a:bodyPr>
          <a:lstStyle/>
          <a:p>
            <a:endParaRPr lang="en-US"/>
          </a:p>
        </p:txBody>
      </p:sp>
    </p:spTree>
    <p:extLst>
      <p:ext uri="{BB962C8B-B14F-4D97-AF65-F5344CB8AC3E}">
        <p14:creationId xmlns:p14="http://schemas.microsoft.com/office/powerpoint/2010/main" val="248979566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97997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97997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97997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97997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97997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97997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499"/>
                                          </p:stCondLst>
                                        </p:cTn>
                                        <p:tgtEl>
                                          <p:spTgt spid="97997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499"/>
                                          </p:stCondLst>
                                        </p:cTn>
                                        <p:tgtEl>
                                          <p:spTgt spid="979975">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499"/>
                                          </p:stCondLst>
                                        </p:cTn>
                                        <p:tgtEl>
                                          <p:spTgt spid="97997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9975" grpId="0" build="p"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3506" name="Rectangle 2"/>
          <p:cNvSpPr>
            <a:spLocks noGrp="1" noChangeArrowheads="1"/>
          </p:cNvSpPr>
          <p:nvPr>
            <p:ph type="title"/>
          </p:nvPr>
        </p:nvSpPr>
        <p:spPr>
          <a:xfrm>
            <a:off x="457200" y="0"/>
            <a:ext cx="8229600" cy="1143000"/>
          </a:xfrm>
        </p:spPr>
        <p:txBody>
          <a:bodyPr/>
          <a:lstStyle/>
          <a:p>
            <a:r>
              <a:rPr lang="en-US" dirty="0" smtClean="0"/>
              <a:t>Attentional Blink N400 Results</a:t>
            </a:r>
            <a:endParaRPr lang="en-US" dirty="0"/>
          </a:p>
        </p:txBody>
      </p:sp>
      <p:sp>
        <p:nvSpPr>
          <p:cNvPr id="1173507" name="Text Box 3"/>
          <p:cNvSpPr txBox="1">
            <a:spLocks noChangeArrowheads="1"/>
          </p:cNvSpPr>
          <p:nvPr/>
        </p:nvSpPr>
        <p:spPr bwMode="auto">
          <a:xfrm>
            <a:off x="152400" y="5899625"/>
            <a:ext cx="8839200" cy="461665"/>
          </a:xfrm>
          <a:prstGeom prst="rect">
            <a:avLst/>
          </a:prstGeom>
          <a:noFill/>
          <a:ln w="12700" cap="sq">
            <a:noFill/>
            <a:miter lim="800000"/>
            <a:headEnd type="none" w="sm" len="sm"/>
            <a:tailEnd type="none" w="sm" len="sm"/>
          </a:ln>
          <a:effectLst/>
        </p:spPr>
        <p:txBody>
          <a:bodyPr>
            <a:prstTxWarp prst="textNoShape">
              <a:avLst/>
            </a:prstTxWarp>
            <a:spAutoFit/>
          </a:bodyPr>
          <a:lstStyle/>
          <a:p>
            <a:r>
              <a:rPr lang="en-US" sz="2400" dirty="0"/>
              <a:t>Does it matter whether this is really an N400</a:t>
            </a:r>
            <a:r>
              <a:rPr lang="en-US" sz="2400" dirty="0" smtClean="0"/>
              <a:t>?</a:t>
            </a:r>
            <a:endParaRPr lang="en-US" sz="2400" dirty="0"/>
          </a:p>
        </p:txBody>
      </p:sp>
      <p:sp>
        <p:nvSpPr>
          <p:cNvPr id="1173508" name="Line 4"/>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pic>
        <p:nvPicPr>
          <p:cNvPr id="1173509" name="Picture 5"/>
          <p:cNvPicPr>
            <a:picLocks noChangeAspect="1" noChangeArrowheads="1"/>
          </p:cNvPicPr>
          <p:nvPr/>
        </p:nvPicPr>
        <p:blipFill>
          <a:blip r:embed="rId3"/>
          <a:srcRect/>
          <a:stretch>
            <a:fillRect/>
          </a:stretch>
        </p:blipFill>
        <p:spPr bwMode="auto">
          <a:xfrm>
            <a:off x="692150" y="1447800"/>
            <a:ext cx="7759700" cy="4241800"/>
          </a:xfrm>
          <a:prstGeom prst="rect">
            <a:avLst/>
          </a:prstGeom>
          <a:noFill/>
          <a:ln w="12700" cap="sq">
            <a:noFill/>
            <a:miter lim="800000"/>
            <a:headEnd type="none" w="sm" len="sm"/>
            <a:tailEnd type="none" w="sm" len="sm"/>
          </a:ln>
          <a:effectLst/>
        </p:spPr>
      </p:pic>
    </p:spTree>
    <p:extLst>
      <p:ext uri="{BB962C8B-B14F-4D97-AF65-F5344CB8AC3E}">
        <p14:creationId xmlns:p14="http://schemas.microsoft.com/office/powerpoint/2010/main" val="1598330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173507">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3507" grpId="0" build="p" autoUpdateAnimBg="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3986"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193987" name="Rectangle 3"/>
          <p:cNvSpPr>
            <a:spLocks noGrp="1" noChangeArrowheads="1"/>
          </p:cNvSpPr>
          <p:nvPr>
            <p:ph type="title"/>
          </p:nvPr>
        </p:nvSpPr>
        <p:spPr>
          <a:xfrm>
            <a:off x="457200" y="0"/>
            <a:ext cx="8229600" cy="1143000"/>
          </a:xfrm>
        </p:spPr>
        <p:txBody>
          <a:bodyPr/>
          <a:lstStyle/>
          <a:p>
            <a:r>
              <a:rPr lang="en-US" dirty="0" smtClean="0"/>
              <a:t>The P3 in Schizophrenia</a:t>
            </a:r>
            <a:endParaRPr lang="en-US" dirty="0"/>
          </a:p>
        </p:txBody>
      </p:sp>
      <p:sp>
        <p:nvSpPr>
          <p:cNvPr id="1193988" name="Rectangle 4"/>
          <p:cNvSpPr>
            <a:spLocks noGrp="1" noChangeArrowheads="1"/>
          </p:cNvSpPr>
          <p:nvPr>
            <p:ph type="body" idx="1"/>
          </p:nvPr>
        </p:nvSpPr>
        <p:spPr>
          <a:xfrm>
            <a:off x="457200" y="1295400"/>
            <a:ext cx="8532813" cy="2514600"/>
          </a:xfrm>
        </p:spPr>
        <p:txBody>
          <a:bodyPr/>
          <a:lstStyle/>
          <a:p>
            <a:r>
              <a:rPr lang="en-US" dirty="0"/>
              <a:t>Typical schizophrenia ERP task- Auditory oddball</a:t>
            </a:r>
          </a:p>
          <a:p>
            <a:pPr lvl="1"/>
            <a:r>
              <a:rPr lang="en-US" dirty="0"/>
              <a:t>80-90% standards of one pitch</a:t>
            </a:r>
          </a:p>
          <a:p>
            <a:pPr lvl="1"/>
            <a:r>
              <a:rPr lang="en-US" dirty="0"/>
              <a:t>10-20% targets of another pitch (count or press for targets)</a:t>
            </a:r>
          </a:p>
          <a:p>
            <a:pPr lvl="1"/>
            <a:r>
              <a:rPr lang="en-US" dirty="0"/>
              <a:t>Measure amplitude of P3 peak for rare stimuli</a:t>
            </a:r>
          </a:p>
          <a:p>
            <a:r>
              <a:rPr lang="en-US" dirty="0"/>
              <a:t>Large, replicable reduction in P3 amplitude (</a:t>
            </a:r>
            <a:r>
              <a:rPr lang="en-US" dirty="0" err="1"/>
              <a:t>d</a:t>
            </a:r>
            <a:r>
              <a:rPr lang="en-US" dirty="0"/>
              <a:t> = 0.89)</a:t>
            </a:r>
          </a:p>
          <a:p>
            <a:r>
              <a:rPr lang="en-US" dirty="0"/>
              <a:t>But what does it mean?</a:t>
            </a:r>
          </a:p>
        </p:txBody>
      </p:sp>
      <p:sp>
        <p:nvSpPr>
          <p:cNvPr id="7" name="Text Box 5"/>
          <p:cNvSpPr txBox="1">
            <a:spLocks noChangeArrowheads="1"/>
          </p:cNvSpPr>
          <p:nvPr/>
        </p:nvSpPr>
        <p:spPr bwMode="auto">
          <a:xfrm>
            <a:off x="7158038" y="6553200"/>
            <a:ext cx="2038350" cy="304800"/>
          </a:xfrm>
          <a:prstGeom prst="rect">
            <a:avLst/>
          </a:prstGeom>
          <a:noFill/>
          <a:ln w="12700" cap="sq">
            <a:noFill/>
            <a:miter lim="800000"/>
            <a:headEnd type="none" w="sm" len="sm"/>
            <a:tailEnd type="none" w="sm" len="sm"/>
          </a:ln>
          <a:effectLst/>
        </p:spPr>
        <p:txBody>
          <a:bodyPr wrap="none">
            <a:prstTxWarp prst="textNoShape">
              <a:avLst/>
            </a:prstTxWarp>
            <a:spAutoFit/>
          </a:bodyPr>
          <a:lstStyle/>
          <a:p>
            <a:pPr algn="r"/>
            <a:r>
              <a:rPr lang="en-US" sz="1400" dirty="0" err="1"/>
              <a:t>Mathalon</a:t>
            </a:r>
            <a:r>
              <a:rPr lang="en-US" sz="1400" dirty="0"/>
              <a:t> et al., 2000</a:t>
            </a:r>
          </a:p>
        </p:txBody>
      </p:sp>
      <p:pic>
        <p:nvPicPr>
          <p:cNvPr id="8" name="Picture 7"/>
          <p:cNvPicPr>
            <a:picLocks noChangeAspect="1"/>
          </p:cNvPicPr>
          <p:nvPr/>
        </p:nvPicPr>
        <p:blipFill>
          <a:blip r:embed="rId3"/>
          <a:stretch>
            <a:fillRect/>
          </a:stretch>
        </p:blipFill>
        <p:spPr>
          <a:xfrm>
            <a:off x="1295400" y="3742100"/>
            <a:ext cx="5610624" cy="3115900"/>
          </a:xfrm>
          <a:prstGeom prst="rect">
            <a:avLst/>
          </a:prstGeom>
        </p:spPr>
      </p:pic>
    </p:spTree>
    <p:extLst>
      <p:ext uri="{BB962C8B-B14F-4D97-AF65-F5344CB8AC3E}">
        <p14:creationId xmlns:p14="http://schemas.microsoft.com/office/powerpoint/2010/main" val="69006860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2018" name="Line 2"/>
          <p:cNvSpPr>
            <a:spLocks noChangeShapeType="1"/>
          </p:cNvSpPr>
          <p:nvPr/>
        </p:nvSpPr>
        <p:spPr bwMode="auto">
          <a:xfrm rot="5400000">
            <a:off x="4572000" y="-3074911"/>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982019" name="Rectangle 3"/>
          <p:cNvSpPr>
            <a:spLocks noGrp="1" noChangeArrowheads="1"/>
          </p:cNvSpPr>
          <p:nvPr>
            <p:ph type="title"/>
          </p:nvPr>
        </p:nvSpPr>
        <p:spPr>
          <a:xfrm>
            <a:off x="457200" y="0"/>
            <a:ext cx="8229600" cy="908529"/>
          </a:xfrm>
        </p:spPr>
        <p:txBody>
          <a:bodyPr/>
          <a:lstStyle/>
          <a:p>
            <a:r>
              <a:rPr lang="en-US" dirty="0"/>
              <a:t>What is an ERP component?</a:t>
            </a:r>
          </a:p>
        </p:txBody>
      </p:sp>
      <p:sp>
        <p:nvSpPr>
          <p:cNvPr id="982020" name="Rectangle 4"/>
          <p:cNvSpPr>
            <a:spLocks noGrp="1" noChangeArrowheads="1"/>
          </p:cNvSpPr>
          <p:nvPr>
            <p:ph type="body" idx="1"/>
          </p:nvPr>
        </p:nvSpPr>
        <p:spPr>
          <a:xfrm>
            <a:off x="457200" y="1066130"/>
            <a:ext cx="8521700" cy="5636295"/>
          </a:xfrm>
        </p:spPr>
        <p:txBody>
          <a:bodyPr/>
          <a:lstStyle/>
          <a:p>
            <a:r>
              <a:rPr lang="en-US" sz="2000" dirty="0"/>
              <a:t>Early definition: Combination of polarity, latency, and scalp distribution</a:t>
            </a:r>
          </a:p>
          <a:p>
            <a:pPr lvl="1"/>
            <a:r>
              <a:rPr lang="en-US" sz="1800" dirty="0"/>
              <a:t>C1: Polarity varies with upper/lower position</a:t>
            </a:r>
          </a:p>
          <a:p>
            <a:pPr lvl="1"/>
            <a:r>
              <a:rPr lang="en-US" sz="1800" dirty="0"/>
              <a:t>P3: Latency varies with stimulus evaluation time</a:t>
            </a:r>
          </a:p>
          <a:p>
            <a:pPr lvl="1"/>
            <a:r>
              <a:rPr lang="en-US" sz="1800" dirty="0"/>
              <a:t>Auditory N1: Distribution varies with pitch</a:t>
            </a:r>
          </a:p>
          <a:p>
            <a:r>
              <a:rPr lang="en-US" sz="2000" dirty="0"/>
              <a:t>Circular definition: The effect produced by a given experimental manipulation</a:t>
            </a:r>
          </a:p>
          <a:p>
            <a:pPr lvl="1"/>
            <a:r>
              <a:rPr lang="en-US" sz="1800" dirty="0"/>
              <a:t>“N400 is the difference produced by a semantic mismatch”</a:t>
            </a:r>
          </a:p>
          <a:p>
            <a:r>
              <a:rPr lang="en-US" sz="2000" dirty="0" smtClean="0"/>
              <a:t>Conceptual definition</a:t>
            </a:r>
            <a:r>
              <a:rPr lang="en-US" sz="2000" dirty="0"/>
              <a:t>: </a:t>
            </a:r>
            <a:r>
              <a:rPr lang="en-US" sz="2000" i="1" dirty="0">
                <a:latin typeface="Times" pitchFamily="-112" charset="0"/>
              </a:rPr>
              <a:t> </a:t>
            </a:r>
            <a:r>
              <a:rPr lang="en-US" sz="2000" dirty="0"/>
              <a:t>Scalp-recorded neural activity that is generated in a given neuroanatomical module when a specific computational operation is </a:t>
            </a:r>
            <a:r>
              <a:rPr lang="en-US" sz="2000" dirty="0" smtClean="0"/>
              <a:t>performed</a:t>
            </a:r>
            <a:endParaRPr lang="en-US" sz="2000" i="1" dirty="0" smtClean="0"/>
          </a:p>
          <a:p>
            <a:r>
              <a:rPr lang="en-US" sz="2000" dirty="0"/>
              <a:t>Operational definition: A set of voltage changes that are consistent with a single neural generator site and that systematically vary in amplitude across conditions, time, individuals, etc.  That is, an ERP component is a source of systematic and reliable variability in an ERP data set</a:t>
            </a:r>
            <a:r>
              <a:rPr lang="en-US" sz="2000" dirty="0" smtClean="0"/>
              <a:t>. </a:t>
            </a:r>
            <a:r>
              <a:rPr lang="en-US" sz="1400" i="1" dirty="0" smtClean="0"/>
              <a:t>(Adapted from Donchin et al., 1978)</a:t>
            </a:r>
            <a:endParaRPr lang="en-US" sz="2000" i="1" dirty="0" smtClean="0"/>
          </a:p>
        </p:txBody>
      </p:sp>
    </p:spTree>
    <p:extLst>
      <p:ext uri="{BB962C8B-B14F-4D97-AF65-F5344CB8AC3E}">
        <p14:creationId xmlns:p14="http://schemas.microsoft.com/office/powerpoint/2010/main" val="24635335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982020">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982020">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982020">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982020">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982020">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982020">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499"/>
                                          </p:stCondLst>
                                        </p:cTn>
                                        <p:tgtEl>
                                          <p:spTgt spid="98202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2020" grpId="0" build="p" autoUpdateAnimBg="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6034"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196035" name="Rectangle 3"/>
          <p:cNvSpPr>
            <a:spLocks noGrp="1" noChangeArrowheads="1"/>
          </p:cNvSpPr>
          <p:nvPr>
            <p:ph type="title"/>
          </p:nvPr>
        </p:nvSpPr>
        <p:spPr>
          <a:xfrm>
            <a:off x="457200" y="0"/>
            <a:ext cx="8229600" cy="1143000"/>
          </a:xfrm>
        </p:spPr>
        <p:txBody>
          <a:bodyPr/>
          <a:lstStyle/>
          <a:p>
            <a:r>
              <a:rPr lang="en-US" dirty="0"/>
              <a:t>P3 Latency in Schizophrenia</a:t>
            </a:r>
          </a:p>
        </p:txBody>
      </p:sp>
      <p:sp>
        <p:nvSpPr>
          <p:cNvPr id="1196036" name="Rectangle 4"/>
          <p:cNvSpPr>
            <a:spLocks noGrp="1" noChangeArrowheads="1"/>
          </p:cNvSpPr>
          <p:nvPr>
            <p:ph type="body" idx="1"/>
          </p:nvPr>
        </p:nvSpPr>
        <p:spPr>
          <a:xfrm>
            <a:off x="457200" y="1371600"/>
            <a:ext cx="8532813" cy="3863975"/>
          </a:xfrm>
        </p:spPr>
        <p:txBody>
          <a:bodyPr/>
          <a:lstStyle/>
          <a:p>
            <a:pPr>
              <a:lnSpc>
                <a:spcPct val="90000"/>
              </a:lnSpc>
            </a:pPr>
            <a:r>
              <a:rPr lang="en-US" dirty="0"/>
              <a:t>RTs are typically 100-200 ms greater in SC patients</a:t>
            </a:r>
          </a:p>
          <a:p>
            <a:pPr lvl="1">
              <a:lnSpc>
                <a:spcPct val="90000"/>
              </a:lnSpc>
            </a:pPr>
            <a:r>
              <a:rPr lang="en-US" dirty="0"/>
              <a:t>RTs often not reported in P3 </a:t>
            </a:r>
            <a:r>
              <a:rPr lang="en-US" dirty="0" smtClean="0"/>
              <a:t>studies (most use a counting task in which RT does not apply)</a:t>
            </a:r>
          </a:p>
          <a:p>
            <a:pPr>
              <a:lnSpc>
                <a:spcPct val="90000"/>
              </a:lnSpc>
            </a:pPr>
            <a:r>
              <a:rPr lang="en-US" dirty="0"/>
              <a:t>P3 latency </a:t>
            </a:r>
            <a:r>
              <a:rPr lang="en-US" dirty="0" smtClean="0"/>
              <a:t>only modestly greater in patients</a:t>
            </a:r>
          </a:p>
          <a:p>
            <a:pPr lvl="1">
              <a:lnSpc>
                <a:spcPct val="90000"/>
              </a:lnSpc>
            </a:pPr>
            <a:r>
              <a:rPr lang="en-US" dirty="0" smtClean="0"/>
              <a:t>Often </a:t>
            </a:r>
            <a:r>
              <a:rPr lang="en-US" dirty="0"/>
              <a:t>not </a:t>
            </a:r>
            <a:r>
              <a:rPr lang="en-US" dirty="0" smtClean="0"/>
              <a:t>significant</a:t>
            </a:r>
          </a:p>
          <a:p>
            <a:pPr>
              <a:lnSpc>
                <a:spcPct val="90000"/>
              </a:lnSpc>
            </a:pPr>
            <a:r>
              <a:rPr lang="en-US" dirty="0" smtClean="0"/>
              <a:t>Interesting</a:t>
            </a:r>
            <a:r>
              <a:rPr lang="en-US" dirty="0"/>
              <a:t>: RT slowing + no substantial P3 slowing</a:t>
            </a:r>
          </a:p>
        </p:txBody>
      </p:sp>
      <p:sp>
        <p:nvSpPr>
          <p:cNvPr id="1196037" name="Text Box 5"/>
          <p:cNvSpPr txBox="1">
            <a:spLocks noChangeArrowheads="1"/>
          </p:cNvSpPr>
          <p:nvPr/>
        </p:nvSpPr>
        <p:spPr bwMode="auto">
          <a:xfrm>
            <a:off x="7158038" y="6553200"/>
            <a:ext cx="2038350" cy="304800"/>
          </a:xfrm>
          <a:prstGeom prst="rect">
            <a:avLst/>
          </a:prstGeom>
          <a:noFill/>
          <a:ln w="12700" cap="sq">
            <a:noFill/>
            <a:miter lim="800000"/>
            <a:headEnd type="none" w="sm" len="sm"/>
            <a:tailEnd type="none" w="sm" len="sm"/>
          </a:ln>
          <a:effectLst/>
        </p:spPr>
        <p:txBody>
          <a:bodyPr wrap="none">
            <a:prstTxWarp prst="textNoShape">
              <a:avLst/>
            </a:prstTxWarp>
            <a:spAutoFit/>
          </a:bodyPr>
          <a:lstStyle/>
          <a:p>
            <a:pPr algn="r"/>
            <a:r>
              <a:rPr lang="en-US" sz="1400" dirty="0" err="1"/>
              <a:t>Mathalon</a:t>
            </a:r>
            <a:r>
              <a:rPr lang="en-US" sz="1400" dirty="0"/>
              <a:t> et al., 2000</a:t>
            </a:r>
          </a:p>
        </p:txBody>
      </p:sp>
      <p:pic>
        <p:nvPicPr>
          <p:cNvPr id="6" name="Picture 5"/>
          <p:cNvPicPr>
            <a:picLocks noChangeAspect="1"/>
          </p:cNvPicPr>
          <p:nvPr/>
        </p:nvPicPr>
        <p:blipFill>
          <a:blip r:embed="rId3"/>
          <a:stretch>
            <a:fillRect/>
          </a:stretch>
        </p:blipFill>
        <p:spPr>
          <a:xfrm>
            <a:off x="1295400" y="3742100"/>
            <a:ext cx="5610624" cy="3115900"/>
          </a:xfrm>
          <a:prstGeom prst="rect">
            <a:avLst/>
          </a:prstGeom>
        </p:spPr>
      </p:pic>
    </p:spTree>
    <p:extLst>
      <p:ext uri="{BB962C8B-B14F-4D97-AF65-F5344CB8AC3E}">
        <p14:creationId xmlns:p14="http://schemas.microsoft.com/office/powerpoint/2010/main" val="207907310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96036">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96036">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9603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6036"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7746" name="Rectangle 2"/>
          <p:cNvSpPr>
            <a:spLocks noGrp="1" noChangeArrowheads="1"/>
          </p:cNvSpPr>
          <p:nvPr>
            <p:ph type="title"/>
          </p:nvPr>
        </p:nvSpPr>
        <p:spPr>
          <a:xfrm>
            <a:off x="228600" y="0"/>
            <a:ext cx="8686800" cy="1143000"/>
          </a:xfrm>
        </p:spPr>
        <p:txBody>
          <a:bodyPr/>
          <a:lstStyle/>
          <a:p>
            <a:r>
              <a:rPr lang="en-US" dirty="0"/>
              <a:t>P3 </a:t>
            </a:r>
            <a:r>
              <a:rPr lang="en-US" dirty="0" smtClean="0"/>
              <a:t>Latency &amp; Difference Waves</a:t>
            </a:r>
            <a:endParaRPr lang="en-US" dirty="0"/>
          </a:p>
        </p:txBody>
      </p:sp>
      <p:sp>
        <p:nvSpPr>
          <p:cNvPr id="927747" name="Line 3"/>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927748" name="Rectangle 4"/>
          <p:cNvSpPr>
            <a:spLocks noGrp="1" noChangeArrowheads="1"/>
          </p:cNvSpPr>
          <p:nvPr>
            <p:ph type="body" idx="1"/>
          </p:nvPr>
        </p:nvSpPr>
        <p:spPr>
          <a:xfrm>
            <a:off x="468313" y="1173052"/>
            <a:ext cx="8675687" cy="2623630"/>
          </a:xfrm>
        </p:spPr>
        <p:txBody>
          <a:bodyPr/>
          <a:lstStyle/>
          <a:p>
            <a:pPr>
              <a:lnSpc>
                <a:spcPct val="90000"/>
              </a:lnSpc>
            </a:pPr>
            <a:r>
              <a:rPr lang="en-US" sz="2200" dirty="0"/>
              <a:t>P3 amplitude depends on the probability of a task-defined stimulus category, not the probability of a physical stimulus</a:t>
            </a:r>
          </a:p>
          <a:p>
            <a:pPr>
              <a:lnSpc>
                <a:spcPct val="90000"/>
              </a:lnSpc>
            </a:pPr>
            <a:r>
              <a:rPr lang="en-US" sz="2200" dirty="0"/>
              <a:t>P3 </a:t>
            </a:r>
            <a:r>
              <a:rPr lang="en-US" sz="2200" dirty="0" smtClean="0"/>
              <a:t>difference cannot occur until </a:t>
            </a:r>
            <a:r>
              <a:rPr lang="en-US" sz="2200" dirty="0"/>
              <a:t>categorization </a:t>
            </a:r>
            <a:r>
              <a:rPr lang="en-US" sz="2200" dirty="0" smtClean="0"/>
              <a:t>occurs</a:t>
            </a:r>
          </a:p>
          <a:p>
            <a:pPr>
              <a:lnSpc>
                <a:spcPct val="90000"/>
              </a:lnSpc>
            </a:pPr>
            <a:r>
              <a:rPr lang="en-US" sz="2200" dirty="0" smtClean="0"/>
              <a:t>Provides a measure of time required to perceive and categorize a stimulus (“stimulus evaluation time”)</a:t>
            </a:r>
            <a:endParaRPr lang="en-US" sz="2200" dirty="0"/>
          </a:p>
        </p:txBody>
      </p:sp>
      <p:pic>
        <p:nvPicPr>
          <p:cNvPr id="4" name="Picture 3"/>
          <p:cNvPicPr>
            <a:picLocks noChangeAspect="1"/>
          </p:cNvPicPr>
          <p:nvPr/>
        </p:nvPicPr>
        <p:blipFill>
          <a:blip r:embed="rId3"/>
          <a:stretch>
            <a:fillRect/>
          </a:stretch>
        </p:blipFill>
        <p:spPr>
          <a:xfrm>
            <a:off x="1399669" y="3961387"/>
            <a:ext cx="6738788" cy="2787827"/>
          </a:xfrm>
          <a:prstGeom prst="rect">
            <a:avLst/>
          </a:prstGeom>
        </p:spPr>
      </p:pic>
      <p:pic>
        <p:nvPicPr>
          <p:cNvPr id="2" name="Picture 1"/>
          <p:cNvPicPr>
            <a:picLocks noChangeAspect="1"/>
          </p:cNvPicPr>
          <p:nvPr/>
        </p:nvPicPr>
        <p:blipFill>
          <a:blip r:embed="rId4"/>
          <a:stretch>
            <a:fillRect/>
          </a:stretch>
        </p:blipFill>
        <p:spPr>
          <a:xfrm>
            <a:off x="957271" y="3037147"/>
            <a:ext cx="7606522" cy="3267851"/>
          </a:xfrm>
          <a:prstGeom prst="rect">
            <a:avLst/>
          </a:prstGeom>
        </p:spPr>
      </p:pic>
    </p:spTree>
    <p:extLst>
      <p:ext uri="{BB962C8B-B14F-4D97-AF65-F5344CB8AC3E}">
        <p14:creationId xmlns:p14="http://schemas.microsoft.com/office/powerpoint/2010/main" val="205919582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2774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27748">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7748"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4706" name="Rectangle 2"/>
          <p:cNvSpPr>
            <a:spLocks noChangeArrowheads="1"/>
          </p:cNvSpPr>
          <p:nvPr/>
        </p:nvSpPr>
        <p:spPr bwMode="auto">
          <a:xfrm>
            <a:off x="3267075" y="1506538"/>
            <a:ext cx="2609850" cy="2000250"/>
          </a:xfrm>
          <a:prstGeom prst="rect">
            <a:avLst/>
          </a:prstGeom>
          <a:solidFill>
            <a:schemeClr val="tx1"/>
          </a:solidFill>
          <a:ln w="12700" cap="sq">
            <a:solidFill>
              <a:schemeClr val="tx1"/>
            </a:solidFill>
            <a:miter lim="800000"/>
            <a:headEnd type="none" w="sm" len="sm"/>
            <a:tailEnd type="none" w="sm" len="sm"/>
          </a:ln>
          <a:effectLst/>
        </p:spPr>
        <p:txBody>
          <a:bodyPr wrap="none" anchor="ctr">
            <a:prstTxWarp prst="textNoShape">
              <a:avLst/>
            </a:prstTxWarp>
          </a:bodyPr>
          <a:lstStyle/>
          <a:p>
            <a:r>
              <a:rPr lang="en-US"/>
              <a:t>3</a:t>
            </a:r>
          </a:p>
        </p:txBody>
      </p:sp>
      <p:sp>
        <p:nvSpPr>
          <p:cNvPr id="1224707" name="Rectangle 3"/>
          <p:cNvSpPr>
            <a:spLocks noGrp="1" noChangeArrowheads="1"/>
          </p:cNvSpPr>
          <p:nvPr>
            <p:ph type="title"/>
          </p:nvPr>
        </p:nvSpPr>
        <p:spPr>
          <a:xfrm>
            <a:off x="0" y="0"/>
            <a:ext cx="9144000" cy="1143000"/>
          </a:xfrm>
        </p:spPr>
        <p:txBody>
          <a:bodyPr/>
          <a:lstStyle/>
          <a:p>
            <a:r>
              <a:rPr lang="en-US"/>
              <a:t>Methods</a:t>
            </a:r>
          </a:p>
        </p:txBody>
      </p:sp>
      <p:sp>
        <p:nvSpPr>
          <p:cNvPr id="1224708" name="Line 4"/>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24709" name="Text Box 5"/>
          <p:cNvSpPr txBox="1">
            <a:spLocks noChangeArrowheads="1"/>
          </p:cNvSpPr>
          <p:nvPr/>
        </p:nvSpPr>
        <p:spPr bwMode="auto">
          <a:xfrm>
            <a:off x="871538" y="3851275"/>
            <a:ext cx="7402512" cy="2530475"/>
          </a:xfrm>
          <a:prstGeom prst="rect">
            <a:avLst/>
          </a:prstGeom>
          <a:noFill/>
          <a:ln w="12700" cap="sq">
            <a:noFill/>
            <a:miter lim="800000"/>
            <a:headEnd type="none" w="sm" len="sm"/>
            <a:tailEnd type="none" w="sm" len="sm"/>
          </a:ln>
          <a:effectLst/>
        </p:spPr>
        <p:txBody>
          <a:bodyPr>
            <a:prstTxWarp prst="textNoShape">
              <a:avLst/>
            </a:prstTxWarp>
            <a:spAutoFit/>
          </a:bodyPr>
          <a:lstStyle/>
          <a:p>
            <a:r>
              <a:rPr lang="en-US"/>
              <a:t>Digit / Letter</a:t>
            </a:r>
          </a:p>
          <a:p>
            <a:r>
              <a:rPr lang="en-US"/>
              <a:t>p = .80/.20 or p = .50/.50</a:t>
            </a:r>
          </a:p>
          <a:p>
            <a:r>
              <a:rPr lang="en-US"/>
              <a:t>Left Hand / Right Hand</a:t>
            </a:r>
          </a:p>
          <a:p>
            <a:r>
              <a:rPr lang="en-US"/>
              <a:t>Duration = 200 ms</a:t>
            </a:r>
          </a:p>
          <a:p>
            <a:r>
              <a:rPr lang="en-US"/>
              <a:t>SOA = 1500±150 ms</a:t>
            </a:r>
          </a:p>
          <a:p>
            <a:endParaRPr lang="en-US"/>
          </a:p>
          <a:p>
            <a:r>
              <a:rPr lang="en-US"/>
              <a:t>Isolate P3 with Rare-minus-Frequent difference wave</a:t>
            </a:r>
          </a:p>
          <a:p>
            <a:r>
              <a:rPr lang="en-US"/>
              <a:t>Isolate LRP with Contra-minus-Ipsi difference wave</a:t>
            </a:r>
          </a:p>
        </p:txBody>
      </p:sp>
      <p:sp>
        <p:nvSpPr>
          <p:cNvPr id="1224710" name="Text Box 6"/>
          <p:cNvSpPr txBox="1">
            <a:spLocks noChangeArrowheads="1"/>
          </p:cNvSpPr>
          <p:nvPr/>
        </p:nvSpPr>
        <p:spPr bwMode="auto">
          <a:xfrm>
            <a:off x="4360863" y="2246313"/>
            <a:ext cx="420687" cy="519112"/>
          </a:xfrm>
          <a:prstGeom prst="rect">
            <a:avLst/>
          </a:prstGeom>
          <a:noFill/>
          <a:ln w="12700" cap="sq">
            <a:noFill/>
            <a:miter lim="800000"/>
            <a:headEnd type="none" w="sm" len="sm"/>
            <a:tailEnd type="none" w="sm" len="sm"/>
          </a:ln>
          <a:effectLst/>
        </p:spPr>
        <p:txBody>
          <a:bodyPr wrap="none">
            <a:prstTxWarp prst="textNoShape">
              <a:avLst/>
            </a:prstTxWarp>
            <a:spAutoFit/>
          </a:bodyPr>
          <a:lstStyle/>
          <a:p>
            <a:r>
              <a:rPr lang="en-US" sz="2800">
                <a:solidFill>
                  <a:schemeClr val="bg1"/>
                </a:solidFill>
              </a:rPr>
              <a:t>3</a:t>
            </a:r>
          </a:p>
        </p:txBody>
      </p:sp>
      <p:sp>
        <p:nvSpPr>
          <p:cNvPr id="7" name="Text Box 5"/>
          <p:cNvSpPr txBox="1">
            <a:spLocks noChangeArrowheads="1"/>
          </p:cNvSpPr>
          <p:nvPr/>
        </p:nvSpPr>
        <p:spPr bwMode="auto">
          <a:xfrm>
            <a:off x="5710025" y="6553200"/>
            <a:ext cx="3486363" cy="307777"/>
          </a:xfrm>
          <a:prstGeom prst="rect">
            <a:avLst/>
          </a:prstGeom>
          <a:noFill/>
          <a:ln w="12700" cap="sq">
            <a:noFill/>
            <a:miter lim="800000"/>
            <a:headEnd type="none" w="sm" len="sm"/>
            <a:tailEnd type="none" w="sm" len="sm"/>
          </a:ln>
          <a:effectLst/>
        </p:spPr>
        <p:txBody>
          <a:bodyPr wrap="none">
            <a:prstTxWarp prst="textNoShape">
              <a:avLst/>
            </a:prstTxWarp>
            <a:spAutoFit/>
          </a:bodyPr>
          <a:lstStyle/>
          <a:p>
            <a:pPr algn="r"/>
            <a:r>
              <a:rPr lang="en-US" sz="1400" dirty="0" smtClean="0"/>
              <a:t>Luck et al (2009, Psychophysiology)</a:t>
            </a:r>
            <a:endParaRPr lang="en-US" sz="1400" dirty="0"/>
          </a:p>
        </p:txBody>
      </p:sp>
    </p:spTree>
    <p:extLst>
      <p:ext uri="{BB962C8B-B14F-4D97-AF65-F5344CB8AC3E}">
        <p14:creationId xmlns:p14="http://schemas.microsoft.com/office/powerpoint/2010/main" val="4169580253"/>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6754" name="Rectangle 2"/>
          <p:cNvSpPr>
            <a:spLocks noGrp="1" noChangeArrowheads="1"/>
          </p:cNvSpPr>
          <p:nvPr>
            <p:ph type="title"/>
          </p:nvPr>
        </p:nvSpPr>
        <p:spPr>
          <a:xfrm>
            <a:off x="0" y="0"/>
            <a:ext cx="9144000" cy="1143000"/>
          </a:xfrm>
        </p:spPr>
        <p:txBody>
          <a:bodyPr/>
          <a:lstStyle/>
          <a:p>
            <a:r>
              <a:rPr lang="en-US"/>
              <a:t>Raw ERP Waveforms</a:t>
            </a:r>
          </a:p>
        </p:txBody>
      </p:sp>
      <p:sp>
        <p:nvSpPr>
          <p:cNvPr id="1226755" name="Line 3"/>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26756" name="Text Box 4"/>
          <p:cNvSpPr txBox="1">
            <a:spLocks noChangeArrowheads="1"/>
          </p:cNvSpPr>
          <p:nvPr/>
        </p:nvSpPr>
        <p:spPr bwMode="auto">
          <a:xfrm>
            <a:off x="0" y="6156325"/>
            <a:ext cx="7402513" cy="701675"/>
          </a:xfrm>
          <a:prstGeom prst="rect">
            <a:avLst/>
          </a:prstGeom>
          <a:noFill/>
          <a:ln w="12700" cap="sq">
            <a:noFill/>
            <a:miter lim="800000"/>
            <a:headEnd type="none" w="sm" len="sm"/>
            <a:tailEnd type="none" w="sm" len="sm"/>
          </a:ln>
          <a:effectLst/>
        </p:spPr>
        <p:txBody>
          <a:bodyPr>
            <a:prstTxWarp prst="textNoShape">
              <a:avLst/>
            </a:prstTxWarp>
            <a:spAutoFit/>
          </a:bodyPr>
          <a:lstStyle/>
          <a:p>
            <a:r>
              <a:rPr lang="en-US"/>
              <a:t>P3 amplitude difference for all probability levels</a:t>
            </a:r>
          </a:p>
          <a:p>
            <a:r>
              <a:rPr lang="en-US"/>
              <a:t>No P3 latency difference</a:t>
            </a:r>
          </a:p>
        </p:txBody>
      </p:sp>
      <p:sp>
        <p:nvSpPr>
          <p:cNvPr id="1226757" name="Text Box 5"/>
          <p:cNvSpPr txBox="1">
            <a:spLocks noChangeArrowheads="1"/>
          </p:cNvSpPr>
          <p:nvPr/>
        </p:nvSpPr>
        <p:spPr bwMode="auto">
          <a:xfrm>
            <a:off x="6497638" y="1482725"/>
            <a:ext cx="1131887" cy="701675"/>
          </a:xfrm>
          <a:prstGeom prst="rect">
            <a:avLst/>
          </a:prstGeom>
          <a:noFill/>
          <a:ln w="12700" cap="sq">
            <a:noFill/>
            <a:miter lim="800000"/>
            <a:headEnd type="none" w="sm" len="sm"/>
            <a:tailEnd type="none" w="sm" len="sm"/>
          </a:ln>
          <a:effectLst/>
        </p:spPr>
        <p:txBody>
          <a:bodyPr>
            <a:prstTxWarp prst="textNoShape">
              <a:avLst/>
            </a:prstTxWarp>
            <a:spAutoFit/>
          </a:bodyPr>
          <a:lstStyle/>
          <a:p>
            <a:r>
              <a:rPr lang="en-US"/>
              <a:t>Control </a:t>
            </a:r>
            <a:r>
              <a:rPr lang="en-US" u="sng"/>
              <a:t>RT</a:t>
            </a:r>
            <a:endParaRPr lang="en-US"/>
          </a:p>
        </p:txBody>
      </p:sp>
      <p:sp>
        <p:nvSpPr>
          <p:cNvPr id="1226758" name="Text Box 6"/>
          <p:cNvSpPr txBox="1">
            <a:spLocks noChangeArrowheads="1"/>
          </p:cNvSpPr>
          <p:nvPr/>
        </p:nvSpPr>
        <p:spPr bwMode="auto">
          <a:xfrm>
            <a:off x="7651750" y="1482725"/>
            <a:ext cx="1227138" cy="701675"/>
          </a:xfrm>
          <a:prstGeom prst="rect">
            <a:avLst/>
          </a:prstGeom>
          <a:noFill/>
          <a:ln w="12700" cap="sq">
            <a:noFill/>
            <a:miter lim="800000"/>
            <a:headEnd type="none" w="sm" len="sm"/>
            <a:tailEnd type="none" w="sm" len="sm"/>
          </a:ln>
          <a:effectLst/>
        </p:spPr>
        <p:txBody>
          <a:bodyPr>
            <a:prstTxWarp prst="textNoShape">
              <a:avLst/>
            </a:prstTxWarp>
            <a:spAutoFit/>
          </a:bodyPr>
          <a:lstStyle/>
          <a:p>
            <a:r>
              <a:rPr lang="en-US"/>
              <a:t>Patient </a:t>
            </a:r>
            <a:r>
              <a:rPr lang="en-US" u="sng"/>
              <a:t>RT</a:t>
            </a:r>
            <a:endParaRPr lang="en-US"/>
          </a:p>
        </p:txBody>
      </p:sp>
      <p:sp>
        <p:nvSpPr>
          <p:cNvPr id="1226759" name="Text Box 7"/>
          <p:cNvSpPr txBox="1">
            <a:spLocks noChangeArrowheads="1"/>
          </p:cNvSpPr>
          <p:nvPr/>
        </p:nvSpPr>
        <p:spPr bwMode="auto">
          <a:xfrm>
            <a:off x="6615113" y="2330450"/>
            <a:ext cx="898525" cy="396875"/>
          </a:xfrm>
          <a:prstGeom prst="rect">
            <a:avLst/>
          </a:prstGeom>
          <a:noFill/>
          <a:ln w="12700" cap="sq">
            <a:noFill/>
            <a:miter lim="800000"/>
            <a:headEnd type="none" w="sm" len="sm"/>
            <a:tailEnd type="none" w="sm" len="sm"/>
          </a:ln>
          <a:effectLst/>
        </p:spPr>
        <p:txBody>
          <a:bodyPr>
            <a:prstTxWarp prst="textNoShape">
              <a:avLst/>
            </a:prstTxWarp>
            <a:spAutoFit/>
          </a:bodyPr>
          <a:lstStyle/>
          <a:p>
            <a:pPr>
              <a:spcBef>
                <a:spcPct val="50000"/>
              </a:spcBef>
            </a:pPr>
            <a:r>
              <a:rPr lang="en-US"/>
              <a:t>486</a:t>
            </a:r>
          </a:p>
        </p:txBody>
      </p:sp>
      <p:sp>
        <p:nvSpPr>
          <p:cNvPr id="1226760" name="Text Box 8"/>
          <p:cNvSpPr txBox="1">
            <a:spLocks noChangeArrowheads="1"/>
          </p:cNvSpPr>
          <p:nvPr/>
        </p:nvSpPr>
        <p:spPr bwMode="auto">
          <a:xfrm>
            <a:off x="7816850" y="2330450"/>
            <a:ext cx="898525" cy="396875"/>
          </a:xfrm>
          <a:prstGeom prst="rect">
            <a:avLst/>
          </a:prstGeom>
          <a:noFill/>
          <a:ln w="12700" cap="sq">
            <a:noFill/>
            <a:miter lim="800000"/>
            <a:headEnd type="none" w="sm" len="sm"/>
            <a:tailEnd type="none" w="sm" len="sm"/>
          </a:ln>
          <a:effectLst/>
        </p:spPr>
        <p:txBody>
          <a:bodyPr>
            <a:prstTxWarp prst="textNoShape">
              <a:avLst/>
            </a:prstTxWarp>
            <a:spAutoFit/>
          </a:bodyPr>
          <a:lstStyle/>
          <a:p>
            <a:pPr>
              <a:spcBef>
                <a:spcPct val="50000"/>
              </a:spcBef>
            </a:pPr>
            <a:r>
              <a:rPr lang="en-US"/>
              <a:t>557</a:t>
            </a:r>
          </a:p>
        </p:txBody>
      </p:sp>
      <p:sp>
        <p:nvSpPr>
          <p:cNvPr id="1226761" name="Text Box 9"/>
          <p:cNvSpPr txBox="1">
            <a:spLocks noChangeArrowheads="1"/>
          </p:cNvSpPr>
          <p:nvPr/>
        </p:nvSpPr>
        <p:spPr bwMode="auto">
          <a:xfrm>
            <a:off x="6615113" y="3846513"/>
            <a:ext cx="898525" cy="396875"/>
          </a:xfrm>
          <a:prstGeom prst="rect">
            <a:avLst/>
          </a:prstGeom>
          <a:noFill/>
          <a:ln w="12700" cap="sq">
            <a:noFill/>
            <a:miter lim="800000"/>
            <a:headEnd type="none" w="sm" len="sm"/>
            <a:tailEnd type="none" w="sm" len="sm"/>
          </a:ln>
          <a:effectLst/>
        </p:spPr>
        <p:txBody>
          <a:bodyPr>
            <a:prstTxWarp prst="textNoShape">
              <a:avLst/>
            </a:prstTxWarp>
            <a:spAutoFit/>
          </a:bodyPr>
          <a:lstStyle/>
          <a:p>
            <a:pPr>
              <a:spcBef>
                <a:spcPct val="50000"/>
              </a:spcBef>
            </a:pPr>
            <a:r>
              <a:rPr lang="en-US"/>
              <a:t>643</a:t>
            </a:r>
          </a:p>
        </p:txBody>
      </p:sp>
      <p:sp>
        <p:nvSpPr>
          <p:cNvPr id="1226762" name="Text Box 10"/>
          <p:cNvSpPr txBox="1">
            <a:spLocks noChangeArrowheads="1"/>
          </p:cNvSpPr>
          <p:nvPr/>
        </p:nvSpPr>
        <p:spPr bwMode="auto">
          <a:xfrm>
            <a:off x="7816850" y="3846513"/>
            <a:ext cx="898525" cy="396875"/>
          </a:xfrm>
          <a:prstGeom prst="rect">
            <a:avLst/>
          </a:prstGeom>
          <a:noFill/>
          <a:ln w="12700" cap="sq">
            <a:noFill/>
            <a:miter lim="800000"/>
            <a:headEnd type="none" w="sm" len="sm"/>
            <a:tailEnd type="none" w="sm" len="sm"/>
          </a:ln>
          <a:effectLst/>
        </p:spPr>
        <p:txBody>
          <a:bodyPr>
            <a:prstTxWarp prst="textNoShape">
              <a:avLst/>
            </a:prstTxWarp>
            <a:spAutoFit/>
          </a:bodyPr>
          <a:lstStyle/>
          <a:p>
            <a:pPr>
              <a:spcBef>
                <a:spcPct val="50000"/>
              </a:spcBef>
            </a:pPr>
            <a:r>
              <a:rPr lang="en-US"/>
              <a:t>734</a:t>
            </a:r>
          </a:p>
        </p:txBody>
      </p:sp>
      <p:sp>
        <p:nvSpPr>
          <p:cNvPr id="1226763" name="Text Box 11"/>
          <p:cNvSpPr txBox="1">
            <a:spLocks noChangeArrowheads="1"/>
          </p:cNvSpPr>
          <p:nvPr/>
        </p:nvSpPr>
        <p:spPr bwMode="auto">
          <a:xfrm>
            <a:off x="6615113" y="5383213"/>
            <a:ext cx="898525" cy="396875"/>
          </a:xfrm>
          <a:prstGeom prst="rect">
            <a:avLst/>
          </a:prstGeom>
          <a:noFill/>
          <a:ln w="12700" cap="sq">
            <a:noFill/>
            <a:miter lim="800000"/>
            <a:headEnd type="none" w="sm" len="sm"/>
            <a:tailEnd type="none" w="sm" len="sm"/>
          </a:ln>
          <a:effectLst/>
        </p:spPr>
        <p:txBody>
          <a:bodyPr>
            <a:prstTxWarp prst="textNoShape">
              <a:avLst/>
            </a:prstTxWarp>
            <a:spAutoFit/>
          </a:bodyPr>
          <a:lstStyle/>
          <a:p>
            <a:pPr>
              <a:spcBef>
                <a:spcPct val="50000"/>
              </a:spcBef>
            </a:pPr>
            <a:r>
              <a:rPr lang="en-US"/>
              <a:t>576</a:t>
            </a:r>
          </a:p>
        </p:txBody>
      </p:sp>
      <p:sp>
        <p:nvSpPr>
          <p:cNvPr id="1226764" name="Text Box 12"/>
          <p:cNvSpPr txBox="1">
            <a:spLocks noChangeArrowheads="1"/>
          </p:cNvSpPr>
          <p:nvPr/>
        </p:nvSpPr>
        <p:spPr bwMode="auto">
          <a:xfrm>
            <a:off x="7816850" y="5383213"/>
            <a:ext cx="898525" cy="396875"/>
          </a:xfrm>
          <a:prstGeom prst="rect">
            <a:avLst/>
          </a:prstGeom>
          <a:noFill/>
          <a:ln w="12700" cap="sq">
            <a:noFill/>
            <a:miter lim="800000"/>
            <a:headEnd type="none" w="sm" len="sm"/>
            <a:tailEnd type="none" w="sm" len="sm"/>
          </a:ln>
          <a:effectLst/>
        </p:spPr>
        <p:txBody>
          <a:bodyPr>
            <a:prstTxWarp prst="textNoShape">
              <a:avLst/>
            </a:prstTxWarp>
            <a:spAutoFit/>
          </a:bodyPr>
          <a:lstStyle/>
          <a:p>
            <a:pPr>
              <a:spcBef>
                <a:spcPct val="50000"/>
              </a:spcBef>
            </a:pPr>
            <a:r>
              <a:rPr lang="en-US"/>
              <a:t>648</a:t>
            </a:r>
          </a:p>
        </p:txBody>
      </p:sp>
      <p:pic>
        <p:nvPicPr>
          <p:cNvPr id="1226765" name="Picture 13"/>
          <p:cNvPicPr>
            <a:picLocks noChangeAspect="1" noChangeArrowheads="1"/>
          </p:cNvPicPr>
          <p:nvPr/>
        </p:nvPicPr>
        <p:blipFill>
          <a:blip r:embed="rId3"/>
          <a:srcRect/>
          <a:stretch>
            <a:fillRect/>
          </a:stretch>
        </p:blipFill>
        <p:spPr bwMode="auto">
          <a:xfrm>
            <a:off x="1144588" y="1801813"/>
            <a:ext cx="5006975" cy="4319587"/>
          </a:xfrm>
          <a:prstGeom prst="rect">
            <a:avLst/>
          </a:prstGeom>
          <a:noFill/>
          <a:ln w="12700" cap="sq">
            <a:noFill/>
            <a:miter lim="800000"/>
            <a:headEnd type="none" w="sm" len="sm"/>
            <a:tailEnd type="none" w="sm" len="sm"/>
          </a:ln>
          <a:effectLst/>
        </p:spPr>
      </p:pic>
      <p:sp>
        <p:nvSpPr>
          <p:cNvPr id="1226766" name="Text Box 14"/>
          <p:cNvSpPr txBox="1">
            <a:spLocks noChangeArrowheads="1"/>
          </p:cNvSpPr>
          <p:nvPr/>
        </p:nvSpPr>
        <p:spPr bwMode="auto">
          <a:xfrm>
            <a:off x="3360738" y="1319213"/>
            <a:ext cx="2449512" cy="336550"/>
          </a:xfrm>
          <a:prstGeom prst="rect">
            <a:avLst/>
          </a:prstGeom>
          <a:noFill/>
          <a:ln w="12700" cap="sq">
            <a:noFill/>
            <a:miter lim="800000"/>
            <a:headEnd type="none" w="sm" len="sm"/>
            <a:tailEnd type="none" w="sm" len="sm"/>
          </a:ln>
          <a:effectLst/>
        </p:spPr>
        <p:txBody>
          <a:bodyPr wrap="none">
            <a:prstTxWarp prst="textNoShape">
              <a:avLst/>
            </a:prstTxWarp>
            <a:spAutoFit/>
          </a:bodyPr>
          <a:lstStyle/>
          <a:p>
            <a:r>
              <a:rPr lang="en-US" sz="1600"/>
              <a:t>Parietal Electrode Sites</a:t>
            </a:r>
          </a:p>
        </p:txBody>
      </p:sp>
      <p:sp>
        <p:nvSpPr>
          <p:cNvPr id="15" name="Text Box 5"/>
          <p:cNvSpPr txBox="1">
            <a:spLocks noChangeArrowheads="1"/>
          </p:cNvSpPr>
          <p:nvPr/>
        </p:nvSpPr>
        <p:spPr bwMode="auto">
          <a:xfrm>
            <a:off x="5710025" y="6553200"/>
            <a:ext cx="3486363" cy="307777"/>
          </a:xfrm>
          <a:prstGeom prst="rect">
            <a:avLst/>
          </a:prstGeom>
          <a:noFill/>
          <a:ln w="12700" cap="sq">
            <a:noFill/>
            <a:miter lim="800000"/>
            <a:headEnd type="none" w="sm" len="sm"/>
            <a:tailEnd type="none" w="sm" len="sm"/>
          </a:ln>
          <a:effectLst/>
        </p:spPr>
        <p:txBody>
          <a:bodyPr wrap="none">
            <a:prstTxWarp prst="textNoShape">
              <a:avLst/>
            </a:prstTxWarp>
            <a:spAutoFit/>
          </a:bodyPr>
          <a:lstStyle/>
          <a:p>
            <a:pPr algn="r"/>
            <a:r>
              <a:rPr lang="en-US" sz="1400" dirty="0" smtClean="0"/>
              <a:t>Luck et al (2009, Psychophysiology)</a:t>
            </a:r>
            <a:endParaRPr lang="en-US" sz="1400" dirty="0"/>
          </a:p>
        </p:txBody>
      </p:sp>
    </p:spTree>
    <p:extLst>
      <p:ext uri="{BB962C8B-B14F-4D97-AF65-F5344CB8AC3E}">
        <p14:creationId xmlns:p14="http://schemas.microsoft.com/office/powerpoint/2010/main" val="79569712"/>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02" name="Rectangle 2"/>
          <p:cNvSpPr>
            <a:spLocks noGrp="1" noChangeArrowheads="1"/>
          </p:cNvSpPr>
          <p:nvPr>
            <p:ph type="title"/>
          </p:nvPr>
        </p:nvSpPr>
        <p:spPr>
          <a:xfrm>
            <a:off x="0" y="0"/>
            <a:ext cx="9144000" cy="1143000"/>
          </a:xfrm>
        </p:spPr>
        <p:txBody>
          <a:bodyPr/>
          <a:lstStyle/>
          <a:p>
            <a:r>
              <a:rPr lang="en-US"/>
              <a:t>P3: Rare Minus Frequent</a:t>
            </a:r>
          </a:p>
        </p:txBody>
      </p:sp>
      <p:sp>
        <p:nvSpPr>
          <p:cNvPr id="1228803" name="Line 3"/>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28804" name="Text Box 4"/>
          <p:cNvSpPr txBox="1">
            <a:spLocks noChangeArrowheads="1"/>
          </p:cNvSpPr>
          <p:nvPr/>
        </p:nvSpPr>
        <p:spPr bwMode="auto">
          <a:xfrm>
            <a:off x="155505" y="5010150"/>
            <a:ext cx="8988495" cy="707886"/>
          </a:xfrm>
          <a:prstGeom prst="rect">
            <a:avLst/>
          </a:prstGeom>
          <a:noFill/>
          <a:ln w="12700" cap="sq">
            <a:noFill/>
            <a:miter lim="800000"/>
            <a:headEnd type="none" w="sm" len="sm"/>
            <a:tailEnd type="none" w="sm" len="sm"/>
          </a:ln>
          <a:effectLst/>
        </p:spPr>
        <p:txBody>
          <a:bodyPr wrap="square">
            <a:prstTxWarp prst="textNoShape">
              <a:avLst/>
            </a:prstTxWarp>
            <a:spAutoFit/>
          </a:bodyPr>
          <a:lstStyle/>
          <a:p>
            <a:r>
              <a:rPr lang="en-US" dirty="0"/>
              <a:t>No P3 amplitude difference</a:t>
            </a:r>
          </a:p>
          <a:p>
            <a:r>
              <a:rPr lang="en-US" dirty="0"/>
              <a:t>No P3 latency </a:t>
            </a:r>
            <a:r>
              <a:rPr lang="en-US" dirty="0" smtClean="0"/>
              <a:t>difference</a:t>
            </a:r>
            <a:endParaRPr lang="en-US" dirty="0"/>
          </a:p>
        </p:txBody>
      </p:sp>
      <p:pic>
        <p:nvPicPr>
          <p:cNvPr id="1228805" name="Picture 5"/>
          <p:cNvPicPr>
            <a:picLocks noChangeAspect="1" noChangeArrowheads="1"/>
          </p:cNvPicPr>
          <p:nvPr/>
        </p:nvPicPr>
        <p:blipFill>
          <a:blip r:embed="rId3"/>
          <a:srcRect/>
          <a:stretch>
            <a:fillRect/>
          </a:stretch>
        </p:blipFill>
        <p:spPr bwMode="auto">
          <a:xfrm>
            <a:off x="901700" y="2154238"/>
            <a:ext cx="7458075" cy="2427287"/>
          </a:xfrm>
          <a:prstGeom prst="rect">
            <a:avLst/>
          </a:prstGeom>
          <a:noFill/>
          <a:ln w="12700" cap="sq">
            <a:noFill/>
            <a:miter lim="800000"/>
            <a:headEnd type="none" w="sm" len="sm"/>
            <a:tailEnd type="none" w="sm" len="sm"/>
          </a:ln>
          <a:effectLst/>
        </p:spPr>
      </p:pic>
      <p:sp>
        <p:nvSpPr>
          <p:cNvPr id="1228806" name="Text Box 6"/>
          <p:cNvSpPr txBox="1">
            <a:spLocks noChangeArrowheads="1"/>
          </p:cNvSpPr>
          <p:nvPr/>
        </p:nvSpPr>
        <p:spPr bwMode="auto">
          <a:xfrm>
            <a:off x="3360738" y="1319213"/>
            <a:ext cx="2449512" cy="336550"/>
          </a:xfrm>
          <a:prstGeom prst="rect">
            <a:avLst/>
          </a:prstGeom>
          <a:noFill/>
          <a:ln w="12700" cap="sq">
            <a:noFill/>
            <a:miter lim="800000"/>
            <a:headEnd type="none" w="sm" len="sm"/>
            <a:tailEnd type="none" w="sm" len="sm"/>
          </a:ln>
          <a:effectLst/>
        </p:spPr>
        <p:txBody>
          <a:bodyPr wrap="none">
            <a:prstTxWarp prst="textNoShape">
              <a:avLst/>
            </a:prstTxWarp>
            <a:spAutoFit/>
          </a:bodyPr>
          <a:lstStyle/>
          <a:p>
            <a:r>
              <a:rPr lang="en-US" sz="1600"/>
              <a:t>Parietal Electrode Sites</a:t>
            </a:r>
          </a:p>
        </p:txBody>
      </p:sp>
      <p:sp>
        <p:nvSpPr>
          <p:cNvPr id="2" name="Rectangle 1"/>
          <p:cNvSpPr/>
          <p:nvPr/>
        </p:nvSpPr>
        <p:spPr>
          <a:xfrm>
            <a:off x="0" y="5723608"/>
            <a:ext cx="9144000" cy="830997"/>
          </a:xfrm>
          <a:prstGeom prst="rect">
            <a:avLst/>
          </a:prstGeom>
        </p:spPr>
        <p:txBody>
          <a:bodyPr wrap="square">
            <a:spAutoFit/>
          </a:bodyPr>
          <a:lstStyle/>
          <a:p>
            <a:r>
              <a:rPr lang="en-US" sz="2400" dirty="0">
                <a:solidFill>
                  <a:srgbClr val="FF0000"/>
                </a:solidFill>
              </a:rPr>
              <a:t>Conclusion: RT slowing not due to slowed </a:t>
            </a:r>
            <a:r>
              <a:rPr lang="en-US" sz="2400" dirty="0" smtClean="0">
                <a:solidFill>
                  <a:srgbClr val="FF0000"/>
                </a:solidFill>
              </a:rPr>
              <a:t>perception or categorization (at least in simple tasks)</a:t>
            </a:r>
            <a:endParaRPr lang="en-US" sz="2400" dirty="0">
              <a:solidFill>
                <a:srgbClr val="FF0000"/>
              </a:solidFill>
            </a:endParaRPr>
          </a:p>
        </p:txBody>
      </p:sp>
      <p:sp>
        <p:nvSpPr>
          <p:cNvPr id="8" name="Text Box 5"/>
          <p:cNvSpPr txBox="1">
            <a:spLocks noChangeArrowheads="1"/>
          </p:cNvSpPr>
          <p:nvPr/>
        </p:nvSpPr>
        <p:spPr bwMode="auto">
          <a:xfrm>
            <a:off x="5710025" y="6553200"/>
            <a:ext cx="3486363" cy="307777"/>
          </a:xfrm>
          <a:prstGeom prst="rect">
            <a:avLst/>
          </a:prstGeom>
          <a:noFill/>
          <a:ln w="12700" cap="sq">
            <a:noFill/>
            <a:miter lim="800000"/>
            <a:headEnd type="none" w="sm" len="sm"/>
            <a:tailEnd type="none" w="sm" len="sm"/>
          </a:ln>
          <a:effectLst/>
        </p:spPr>
        <p:txBody>
          <a:bodyPr wrap="none">
            <a:prstTxWarp prst="textNoShape">
              <a:avLst/>
            </a:prstTxWarp>
            <a:spAutoFit/>
          </a:bodyPr>
          <a:lstStyle/>
          <a:p>
            <a:pPr algn="r"/>
            <a:r>
              <a:rPr lang="en-US" sz="1400" dirty="0" smtClean="0"/>
              <a:t>Luck et al (2009, Psychophysiology)</a:t>
            </a:r>
            <a:endParaRPr lang="en-US" sz="1400" dirty="0"/>
          </a:p>
        </p:txBody>
      </p:sp>
    </p:spTree>
    <p:extLst>
      <p:ext uri="{BB962C8B-B14F-4D97-AF65-F5344CB8AC3E}">
        <p14:creationId xmlns:p14="http://schemas.microsoft.com/office/powerpoint/2010/main" val="361926940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0850" name="Rectangle 2"/>
          <p:cNvSpPr>
            <a:spLocks noGrp="1" noChangeArrowheads="1"/>
          </p:cNvSpPr>
          <p:nvPr>
            <p:ph type="title"/>
          </p:nvPr>
        </p:nvSpPr>
        <p:spPr>
          <a:xfrm>
            <a:off x="0" y="0"/>
            <a:ext cx="9144000" cy="1143000"/>
          </a:xfrm>
        </p:spPr>
        <p:txBody>
          <a:bodyPr/>
          <a:lstStyle/>
          <a:p>
            <a:r>
              <a:rPr lang="en-US"/>
              <a:t>Response-Locked P3</a:t>
            </a:r>
          </a:p>
        </p:txBody>
      </p:sp>
      <p:sp>
        <p:nvSpPr>
          <p:cNvPr id="1230851" name="Line 3"/>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30852" name="Text Box 4"/>
          <p:cNvSpPr txBox="1">
            <a:spLocks noChangeArrowheads="1"/>
          </p:cNvSpPr>
          <p:nvPr/>
        </p:nvSpPr>
        <p:spPr bwMode="auto">
          <a:xfrm>
            <a:off x="0" y="5937250"/>
            <a:ext cx="9144000" cy="400110"/>
          </a:xfrm>
          <a:prstGeom prst="rect">
            <a:avLst/>
          </a:prstGeom>
          <a:noFill/>
          <a:ln w="12700" cap="sq">
            <a:noFill/>
            <a:miter lim="800000"/>
            <a:headEnd type="none" w="sm" len="sm"/>
            <a:tailEnd type="none" w="sm" len="sm"/>
          </a:ln>
          <a:effectLst/>
        </p:spPr>
        <p:txBody>
          <a:bodyPr wrap="square">
            <a:prstTxWarp prst="textNoShape">
              <a:avLst/>
            </a:prstTxWarp>
            <a:spAutoFit/>
          </a:bodyPr>
          <a:lstStyle/>
          <a:p>
            <a:r>
              <a:rPr lang="en-US" dirty="0"/>
              <a:t>Significant P3 onset latency </a:t>
            </a:r>
            <a:r>
              <a:rPr lang="en-US" dirty="0" smtClean="0"/>
              <a:t>difference</a:t>
            </a:r>
          </a:p>
        </p:txBody>
      </p:sp>
      <p:sp>
        <p:nvSpPr>
          <p:cNvPr id="1230853" name="Rectangle 5"/>
          <p:cNvSpPr>
            <a:spLocks noGrp="1" noChangeArrowheads="1"/>
          </p:cNvSpPr>
          <p:nvPr>
            <p:ph type="body" idx="1"/>
          </p:nvPr>
        </p:nvSpPr>
        <p:spPr>
          <a:xfrm>
            <a:off x="457200" y="1406525"/>
            <a:ext cx="8247063" cy="1328738"/>
          </a:xfrm>
          <a:noFill/>
          <a:ln/>
        </p:spPr>
        <p:txBody>
          <a:bodyPr/>
          <a:lstStyle/>
          <a:p>
            <a:pPr>
              <a:lnSpc>
                <a:spcPct val="90000"/>
              </a:lnSpc>
            </a:pPr>
            <a:r>
              <a:rPr lang="en-US" dirty="0"/>
              <a:t>Stimulus</a:t>
            </a:r>
            <a:r>
              <a:rPr lang="en-US" dirty="0">
                <a:sym typeface="Monotype Sorts" pitchFamily="-108" charset="2"/>
              </a:rPr>
              <a:t></a:t>
            </a:r>
            <a:r>
              <a:rPr lang="en-US" dirty="0"/>
              <a:t>P3 not delayed</a:t>
            </a:r>
          </a:p>
          <a:p>
            <a:pPr>
              <a:lnSpc>
                <a:spcPct val="90000"/>
              </a:lnSpc>
            </a:pPr>
            <a:r>
              <a:rPr lang="en-US" dirty="0" err="1"/>
              <a:t>Stimulus</a:t>
            </a:r>
            <a:r>
              <a:rPr lang="en-US" dirty="0" err="1">
                <a:sym typeface="Monotype Sorts" pitchFamily="-108" charset="2"/>
              </a:rPr>
              <a:t></a:t>
            </a:r>
            <a:r>
              <a:rPr lang="en-US" dirty="0" err="1"/>
              <a:t>Response</a:t>
            </a:r>
            <a:r>
              <a:rPr lang="en-US" dirty="0"/>
              <a:t> is delayed</a:t>
            </a:r>
          </a:p>
          <a:p>
            <a:pPr>
              <a:lnSpc>
                <a:spcPct val="90000"/>
              </a:lnSpc>
            </a:pPr>
            <a:r>
              <a:rPr lang="en-US" dirty="0"/>
              <a:t>Prediction: P3</a:t>
            </a:r>
            <a:r>
              <a:rPr lang="en-US" dirty="0">
                <a:sym typeface="Monotype Sorts" pitchFamily="-108" charset="2"/>
              </a:rPr>
              <a:t></a:t>
            </a:r>
            <a:r>
              <a:rPr lang="en-US" dirty="0"/>
              <a:t>Response should be delayed</a:t>
            </a:r>
          </a:p>
        </p:txBody>
      </p:sp>
      <p:pic>
        <p:nvPicPr>
          <p:cNvPr id="1230854" name="Picture 6"/>
          <p:cNvPicPr>
            <a:picLocks noChangeAspect="1" noChangeArrowheads="1"/>
          </p:cNvPicPr>
          <p:nvPr/>
        </p:nvPicPr>
        <p:blipFill>
          <a:blip r:embed="rId3"/>
          <a:srcRect/>
          <a:stretch>
            <a:fillRect/>
          </a:stretch>
        </p:blipFill>
        <p:spPr bwMode="auto">
          <a:xfrm>
            <a:off x="901700" y="3144838"/>
            <a:ext cx="7483475" cy="2736850"/>
          </a:xfrm>
          <a:prstGeom prst="rect">
            <a:avLst/>
          </a:prstGeom>
          <a:noFill/>
          <a:ln w="12700" cap="sq">
            <a:noFill/>
            <a:miter lim="800000"/>
            <a:headEnd type="none" w="sm" len="sm"/>
            <a:tailEnd type="none" w="sm" len="sm"/>
          </a:ln>
          <a:effectLst/>
        </p:spPr>
      </p:pic>
      <p:sp>
        <p:nvSpPr>
          <p:cNvPr id="1230855" name="Text Box 7"/>
          <p:cNvSpPr txBox="1">
            <a:spLocks noChangeArrowheads="1"/>
          </p:cNvSpPr>
          <p:nvPr/>
        </p:nvSpPr>
        <p:spPr bwMode="auto">
          <a:xfrm>
            <a:off x="3360738" y="2854325"/>
            <a:ext cx="2449512" cy="336550"/>
          </a:xfrm>
          <a:prstGeom prst="rect">
            <a:avLst/>
          </a:prstGeom>
          <a:noFill/>
          <a:ln w="12700" cap="sq">
            <a:noFill/>
            <a:miter lim="800000"/>
            <a:headEnd type="none" w="sm" len="sm"/>
            <a:tailEnd type="none" w="sm" len="sm"/>
          </a:ln>
          <a:effectLst/>
        </p:spPr>
        <p:txBody>
          <a:bodyPr wrap="none">
            <a:prstTxWarp prst="textNoShape">
              <a:avLst/>
            </a:prstTxWarp>
            <a:spAutoFit/>
          </a:bodyPr>
          <a:lstStyle/>
          <a:p>
            <a:r>
              <a:rPr lang="en-US" sz="1600" dirty="0"/>
              <a:t>Parietal Electrode Sites</a:t>
            </a:r>
          </a:p>
        </p:txBody>
      </p:sp>
      <p:sp>
        <p:nvSpPr>
          <p:cNvPr id="9" name="Text Box 5"/>
          <p:cNvSpPr txBox="1">
            <a:spLocks noChangeArrowheads="1"/>
          </p:cNvSpPr>
          <p:nvPr/>
        </p:nvSpPr>
        <p:spPr bwMode="auto">
          <a:xfrm>
            <a:off x="5710025" y="6553200"/>
            <a:ext cx="3486363" cy="307777"/>
          </a:xfrm>
          <a:prstGeom prst="rect">
            <a:avLst/>
          </a:prstGeom>
          <a:noFill/>
          <a:ln w="12700" cap="sq">
            <a:noFill/>
            <a:miter lim="800000"/>
            <a:headEnd type="none" w="sm" len="sm"/>
            <a:tailEnd type="none" w="sm" len="sm"/>
          </a:ln>
          <a:effectLst/>
        </p:spPr>
        <p:txBody>
          <a:bodyPr wrap="none">
            <a:prstTxWarp prst="textNoShape">
              <a:avLst/>
            </a:prstTxWarp>
            <a:spAutoFit/>
          </a:bodyPr>
          <a:lstStyle/>
          <a:p>
            <a:pPr algn="r"/>
            <a:r>
              <a:rPr lang="en-US" sz="1400" dirty="0" smtClean="0"/>
              <a:t>Luck et al (2009, Psychophysiology)</a:t>
            </a:r>
            <a:endParaRPr lang="en-US" sz="1400" dirty="0"/>
          </a:p>
        </p:txBody>
      </p:sp>
    </p:spTree>
    <p:extLst>
      <p:ext uri="{BB962C8B-B14F-4D97-AF65-F5344CB8AC3E}">
        <p14:creationId xmlns:p14="http://schemas.microsoft.com/office/powerpoint/2010/main" val="108093513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23085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23085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23085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123085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1230855">
                                            <p:txEl>
                                              <p:pRg st="0" end="0"/>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123085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0852" grpId="0" build="p" autoUpdateAnimBg="0"/>
      <p:bldP spid="1230853" grpId="0" build="p" autoUpdateAnimBg="0"/>
      <p:bldP spid="1230855" grpId="0" build="p" autoUpdateAnimBg="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898" name="Rectangle 2"/>
          <p:cNvSpPr>
            <a:spLocks noGrp="1" noChangeArrowheads="1"/>
          </p:cNvSpPr>
          <p:nvPr>
            <p:ph type="title"/>
          </p:nvPr>
        </p:nvSpPr>
        <p:spPr>
          <a:xfrm>
            <a:off x="0" y="277813"/>
            <a:ext cx="9144000" cy="1143000"/>
          </a:xfrm>
        </p:spPr>
        <p:txBody>
          <a:bodyPr/>
          <a:lstStyle/>
          <a:p>
            <a:r>
              <a:rPr lang="en-US"/>
              <a:t>LRP: Contra Minus Ipsi</a:t>
            </a:r>
          </a:p>
        </p:txBody>
      </p:sp>
      <p:sp>
        <p:nvSpPr>
          <p:cNvPr id="1232899" name="Line 3"/>
          <p:cNvSpPr>
            <a:spLocks noChangeShapeType="1"/>
          </p:cNvSpPr>
          <p:nvPr/>
        </p:nvSpPr>
        <p:spPr bwMode="auto">
          <a:xfrm rot="5400000">
            <a:off x="4572000" y="-2667000"/>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32900" name="Text Box 4"/>
          <p:cNvSpPr txBox="1">
            <a:spLocks noChangeArrowheads="1"/>
          </p:cNvSpPr>
          <p:nvPr/>
        </p:nvSpPr>
        <p:spPr bwMode="auto">
          <a:xfrm>
            <a:off x="4286250" y="1697038"/>
            <a:ext cx="4857750" cy="701675"/>
          </a:xfrm>
          <a:prstGeom prst="rect">
            <a:avLst/>
          </a:prstGeom>
          <a:noFill/>
          <a:ln w="12700" cap="sq">
            <a:noFill/>
            <a:miter lim="800000"/>
            <a:headEnd type="none" w="sm" len="sm"/>
            <a:tailEnd type="none" w="sm" len="sm"/>
          </a:ln>
          <a:effectLst/>
        </p:spPr>
        <p:txBody>
          <a:bodyPr>
            <a:prstTxWarp prst="textNoShape">
              <a:avLst/>
            </a:prstTxWarp>
            <a:spAutoFit/>
          </a:bodyPr>
          <a:lstStyle/>
          <a:p>
            <a:r>
              <a:rPr lang="en-US"/>
              <a:t>Significant amplitude difference</a:t>
            </a:r>
          </a:p>
          <a:p>
            <a:r>
              <a:rPr lang="en-US"/>
              <a:t>Significant onset latency difference</a:t>
            </a:r>
          </a:p>
        </p:txBody>
      </p:sp>
      <p:pic>
        <p:nvPicPr>
          <p:cNvPr id="1232901" name="Picture 5"/>
          <p:cNvPicPr>
            <a:picLocks noChangeAspect="1" noChangeArrowheads="1"/>
          </p:cNvPicPr>
          <p:nvPr/>
        </p:nvPicPr>
        <p:blipFill>
          <a:blip r:embed="rId3"/>
          <a:srcRect/>
          <a:stretch>
            <a:fillRect/>
          </a:stretch>
        </p:blipFill>
        <p:spPr bwMode="auto">
          <a:xfrm>
            <a:off x="1155700" y="1758950"/>
            <a:ext cx="6881813" cy="2120900"/>
          </a:xfrm>
          <a:prstGeom prst="rect">
            <a:avLst/>
          </a:prstGeom>
          <a:noFill/>
          <a:ln w="12700" cap="sq">
            <a:noFill/>
            <a:miter lim="800000"/>
            <a:headEnd type="none" w="sm" len="sm"/>
            <a:tailEnd type="none" w="sm" len="sm"/>
          </a:ln>
          <a:effectLst/>
        </p:spPr>
      </p:pic>
      <p:pic>
        <p:nvPicPr>
          <p:cNvPr id="1232902" name="Picture 6"/>
          <p:cNvPicPr>
            <a:picLocks noChangeAspect="1" noChangeArrowheads="1"/>
          </p:cNvPicPr>
          <p:nvPr/>
        </p:nvPicPr>
        <p:blipFill>
          <a:blip r:embed="rId4"/>
          <a:srcRect/>
          <a:stretch>
            <a:fillRect/>
          </a:stretch>
        </p:blipFill>
        <p:spPr bwMode="auto">
          <a:xfrm>
            <a:off x="1155700" y="3938588"/>
            <a:ext cx="6873875" cy="2120900"/>
          </a:xfrm>
          <a:prstGeom prst="rect">
            <a:avLst/>
          </a:prstGeom>
          <a:noFill/>
          <a:ln w="12700" cap="sq">
            <a:noFill/>
            <a:miter lim="800000"/>
            <a:headEnd type="none" w="sm" len="sm"/>
            <a:tailEnd type="none" w="sm" len="sm"/>
          </a:ln>
          <a:effectLst/>
        </p:spPr>
      </p:pic>
      <p:sp>
        <p:nvSpPr>
          <p:cNvPr id="1232903" name="Text Box 7"/>
          <p:cNvSpPr txBox="1">
            <a:spLocks noChangeArrowheads="1"/>
          </p:cNvSpPr>
          <p:nvPr/>
        </p:nvSpPr>
        <p:spPr bwMode="auto">
          <a:xfrm>
            <a:off x="2239963" y="6156325"/>
            <a:ext cx="6096000" cy="701675"/>
          </a:xfrm>
          <a:prstGeom prst="rect">
            <a:avLst/>
          </a:prstGeom>
          <a:noFill/>
          <a:ln w="12700" cap="sq">
            <a:noFill/>
            <a:miter lim="800000"/>
            <a:headEnd type="none" w="sm" len="sm"/>
            <a:tailEnd type="none" w="sm" len="sm"/>
          </a:ln>
          <a:effectLst/>
        </p:spPr>
        <p:txBody>
          <a:bodyPr>
            <a:prstTxWarp prst="textNoShape">
              <a:avLst/>
            </a:prstTxWarp>
            <a:spAutoFit/>
          </a:bodyPr>
          <a:lstStyle/>
          <a:p>
            <a:r>
              <a:rPr lang="en-US"/>
              <a:t>Significant amplitude difference</a:t>
            </a:r>
          </a:p>
          <a:p>
            <a:r>
              <a:rPr lang="en-US"/>
              <a:t>Marginally significant onset latency difference</a:t>
            </a:r>
          </a:p>
        </p:txBody>
      </p:sp>
      <p:sp>
        <p:nvSpPr>
          <p:cNvPr id="1232904" name="Text Box 8"/>
          <p:cNvSpPr txBox="1">
            <a:spLocks noChangeArrowheads="1"/>
          </p:cNvSpPr>
          <p:nvPr/>
        </p:nvSpPr>
        <p:spPr bwMode="auto">
          <a:xfrm>
            <a:off x="3384550" y="1319213"/>
            <a:ext cx="2370138" cy="336550"/>
          </a:xfrm>
          <a:prstGeom prst="rect">
            <a:avLst/>
          </a:prstGeom>
          <a:noFill/>
          <a:ln w="12700" cap="sq">
            <a:noFill/>
            <a:miter lim="800000"/>
            <a:headEnd type="none" w="sm" len="sm"/>
            <a:tailEnd type="none" w="sm" len="sm"/>
          </a:ln>
          <a:effectLst/>
        </p:spPr>
        <p:txBody>
          <a:bodyPr wrap="none">
            <a:prstTxWarp prst="textNoShape">
              <a:avLst/>
            </a:prstTxWarp>
            <a:spAutoFit/>
          </a:bodyPr>
          <a:lstStyle/>
          <a:p>
            <a:r>
              <a:rPr lang="en-US" sz="1600"/>
              <a:t>C3/C4 Electrode Sites</a:t>
            </a:r>
          </a:p>
        </p:txBody>
      </p:sp>
    </p:spTree>
    <p:extLst>
      <p:ext uri="{BB962C8B-B14F-4D97-AF65-F5344CB8AC3E}">
        <p14:creationId xmlns:p14="http://schemas.microsoft.com/office/powerpoint/2010/main" val="133436532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123290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123290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123290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903" grpId="0" build="p" autoUpdateAnimBg="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47" name="Text Box 7"/>
          <p:cNvSpPr txBox="1">
            <a:spLocks noChangeArrowheads="1"/>
          </p:cNvSpPr>
          <p:nvPr/>
        </p:nvSpPr>
        <p:spPr bwMode="auto">
          <a:xfrm>
            <a:off x="1482725" y="1371600"/>
            <a:ext cx="6032500" cy="396875"/>
          </a:xfrm>
          <a:prstGeom prst="rect">
            <a:avLst/>
          </a:prstGeom>
          <a:noFill/>
          <a:ln w="12700" cap="sq">
            <a:noFill/>
            <a:miter lim="800000"/>
            <a:headEnd type="none" w="sm" len="sm"/>
            <a:tailEnd type="none" w="sm" len="sm"/>
          </a:ln>
          <a:effectLst/>
        </p:spPr>
        <p:txBody>
          <a:bodyPr wrap="none">
            <a:prstTxWarp prst="textNoShape">
              <a:avLst/>
            </a:prstTxWarp>
            <a:spAutoFit/>
          </a:bodyPr>
          <a:lstStyle/>
          <a:p>
            <a:r>
              <a:rPr lang="en-US" dirty="0"/>
              <a:t>Comparison of Attended and Ignored Standards</a:t>
            </a:r>
          </a:p>
        </p:txBody>
      </p:sp>
      <p:pic>
        <p:nvPicPr>
          <p:cNvPr id="778250" name="Picture 10"/>
          <p:cNvPicPr>
            <a:picLocks noChangeAspect="1" noChangeArrowheads="1"/>
          </p:cNvPicPr>
          <p:nvPr/>
        </p:nvPicPr>
        <p:blipFill>
          <a:blip r:embed="rId3"/>
          <a:srcRect/>
          <a:stretch>
            <a:fillRect/>
          </a:stretch>
        </p:blipFill>
        <p:spPr bwMode="auto">
          <a:xfrm>
            <a:off x="371687" y="1929480"/>
            <a:ext cx="4240713" cy="4558766"/>
          </a:xfrm>
          <a:prstGeom prst="rect">
            <a:avLst/>
          </a:prstGeom>
          <a:noFill/>
          <a:ln w="12700" cap="sq">
            <a:noFill/>
            <a:miter lim="800000"/>
            <a:headEnd type="none" w="sm" len="sm"/>
            <a:tailEnd type="none" w="sm" len="sm"/>
          </a:ln>
          <a:effectLst/>
        </p:spPr>
      </p:pic>
      <p:sp>
        <p:nvSpPr>
          <p:cNvPr id="7" name="TextBox 6"/>
          <p:cNvSpPr txBox="1"/>
          <p:nvPr/>
        </p:nvSpPr>
        <p:spPr>
          <a:xfrm>
            <a:off x="368787" y="6298327"/>
            <a:ext cx="3907513" cy="369332"/>
          </a:xfrm>
          <a:prstGeom prst="rect">
            <a:avLst/>
          </a:prstGeom>
          <a:noFill/>
        </p:spPr>
        <p:txBody>
          <a:bodyPr wrap="square" rtlCol="0">
            <a:spAutoFit/>
          </a:bodyPr>
          <a:lstStyle/>
          <a:p>
            <a:r>
              <a:rPr lang="en-US" sz="1800" dirty="0" smtClean="0"/>
              <a:t>Time relative to stimulus onset</a:t>
            </a:r>
            <a:endParaRPr lang="en-US" sz="1800" dirty="0"/>
          </a:p>
        </p:txBody>
      </p:sp>
      <p:sp>
        <p:nvSpPr>
          <p:cNvPr id="8" name="TextBox 7"/>
          <p:cNvSpPr txBox="1"/>
          <p:nvPr/>
        </p:nvSpPr>
        <p:spPr>
          <a:xfrm>
            <a:off x="465067" y="2885019"/>
            <a:ext cx="870150" cy="338554"/>
          </a:xfrm>
          <a:prstGeom prst="rect">
            <a:avLst/>
          </a:prstGeom>
          <a:noFill/>
        </p:spPr>
        <p:txBody>
          <a:bodyPr wrap="none" rtlCol="0">
            <a:spAutoFit/>
          </a:bodyPr>
          <a:lstStyle/>
          <a:p>
            <a:r>
              <a:rPr lang="en-US" sz="1600" dirty="0" smtClean="0"/>
              <a:t>O1/O2</a:t>
            </a:r>
            <a:endParaRPr lang="en-US" sz="1600" dirty="0"/>
          </a:p>
        </p:txBody>
      </p:sp>
      <p:sp>
        <p:nvSpPr>
          <p:cNvPr id="11" name="Rectangle 2"/>
          <p:cNvSpPr txBox="1">
            <a:spLocks noChangeArrowheads="1"/>
          </p:cNvSpPr>
          <p:nvPr/>
        </p:nvSpPr>
        <p:spPr bwMode="black">
          <a:xfrm>
            <a:off x="228600" y="0"/>
            <a:ext cx="86868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ctr" rtl="0" fontAlgn="base">
              <a:spcBef>
                <a:spcPct val="0"/>
              </a:spcBef>
              <a:spcAft>
                <a:spcPct val="0"/>
              </a:spcAft>
              <a:defRPr sz="4000">
                <a:solidFill>
                  <a:schemeClr val="tx2"/>
                </a:solidFill>
                <a:effectLst>
                  <a:outerShdw blurRad="38100" dist="38100" dir="2700000" algn="tl">
                    <a:srgbClr val="DDDDDD"/>
                  </a:outerShdw>
                </a:effectLst>
                <a:latin typeface="+mj-lt"/>
                <a:ea typeface="+mj-ea"/>
                <a:cs typeface="+mj-cs"/>
              </a:defRPr>
            </a:lvl1pPr>
            <a:lvl2pPr algn="ctr" rtl="0" fontAlgn="base">
              <a:spcBef>
                <a:spcPct val="0"/>
              </a:spcBef>
              <a:spcAft>
                <a:spcPct val="0"/>
              </a:spcAft>
              <a:defRPr sz="4000">
                <a:solidFill>
                  <a:schemeClr val="tx2"/>
                </a:solidFill>
                <a:effectLst>
                  <a:outerShdw blurRad="38100" dist="38100" dir="2700000" algn="tl">
                    <a:srgbClr val="DDDDDD"/>
                  </a:outerShdw>
                </a:effectLst>
                <a:latin typeface="Geneva" pitchFamily="-108" charset="0"/>
              </a:defRPr>
            </a:lvl2pPr>
            <a:lvl3pPr algn="ctr" rtl="0" fontAlgn="base">
              <a:spcBef>
                <a:spcPct val="0"/>
              </a:spcBef>
              <a:spcAft>
                <a:spcPct val="0"/>
              </a:spcAft>
              <a:defRPr sz="4000">
                <a:solidFill>
                  <a:schemeClr val="tx2"/>
                </a:solidFill>
                <a:effectLst>
                  <a:outerShdw blurRad="38100" dist="38100" dir="2700000" algn="tl">
                    <a:srgbClr val="DDDDDD"/>
                  </a:outerShdw>
                </a:effectLst>
                <a:latin typeface="Geneva" pitchFamily="-108" charset="0"/>
              </a:defRPr>
            </a:lvl3pPr>
            <a:lvl4pPr algn="ctr" rtl="0" fontAlgn="base">
              <a:spcBef>
                <a:spcPct val="0"/>
              </a:spcBef>
              <a:spcAft>
                <a:spcPct val="0"/>
              </a:spcAft>
              <a:defRPr sz="4000">
                <a:solidFill>
                  <a:schemeClr val="tx2"/>
                </a:solidFill>
                <a:effectLst>
                  <a:outerShdw blurRad="38100" dist="38100" dir="2700000" algn="tl">
                    <a:srgbClr val="DDDDDD"/>
                  </a:outerShdw>
                </a:effectLst>
                <a:latin typeface="Geneva" pitchFamily="-108" charset="0"/>
              </a:defRPr>
            </a:lvl4pPr>
            <a:lvl5pPr algn="ctr" rtl="0" fontAlgn="base">
              <a:spcBef>
                <a:spcPct val="0"/>
              </a:spcBef>
              <a:spcAft>
                <a:spcPct val="0"/>
              </a:spcAft>
              <a:defRPr sz="4000">
                <a:solidFill>
                  <a:schemeClr val="tx2"/>
                </a:solidFill>
                <a:effectLst>
                  <a:outerShdw blurRad="38100" dist="38100" dir="2700000" algn="tl">
                    <a:srgbClr val="DDDDDD"/>
                  </a:outerShdw>
                </a:effectLst>
                <a:latin typeface="Geneva" pitchFamily="-108" charset="0"/>
              </a:defRPr>
            </a:lvl5pPr>
            <a:lvl6pPr marL="457200" algn="ctr" rtl="0" fontAlgn="base">
              <a:spcBef>
                <a:spcPct val="0"/>
              </a:spcBef>
              <a:spcAft>
                <a:spcPct val="0"/>
              </a:spcAft>
              <a:defRPr sz="4000">
                <a:solidFill>
                  <a:schemeClr val="tx2"/>
                </a:solidFill>
                <a:effectLst>
                  <a:outerShdw blurRad="38100" dist="38100" dir="2700000" algn="tl">
                    <a:srgbClr val="DDDDDD"/>
                  </a:outerShdw>
                </a:effectLst>
                <a:latin typeface="Geneva" pitchFamily="-108" charset="0"/>
              </a:defRPr>
            </a:lvl6pPr>
            <a:lvl7pPr marL="914400" algn="ctr" rtl="0" fontAlgn="base">
              <a:spcBef>
                <a:spcPct val="0"/>
              </a:spcBef>
              <a:spcAft>
                <a:spcPct val="0"/>
              </a:spcAft>
              <a:defRPr sz="4000">
                <a:solidFill>
                  <a:schemeClr val="tx2"/>
                </a:solidFill>
                <a:effectLst>
                  <a:outerShdw blurRad="38100" dist="38100" dir="2700000" algn="tl">
                    <a:srgbClr val="DDDDDD"/>
                  </a:outerShdw>
                </a:effectLst>
                <a:latin typeface="Geneva" pitchFamily="-108" charset="0"/>
              </a:defRPr>
            </a:lvl7pPr>
            <a:lvl8pPr marL="1371600" algn="ctr" rtl="0" fontAlgn="base">
              <a:spcBef>
                <a:spcPct val="0"/>
              </a:spcBef>
              <a:spcAft>
                <a:spcPct val="0"/>
              </a:spcAft>
              <a:defRPr sz="4000">
                <a:solidFill>
                  <a:schemeClr val="tx2"/>
                </a:solidFill>
                <a:effectLst>
                  <a:outerShdw blurRad="38100" dist="38100" dir="2700000" algn="tl">
                    <a:srgbClr val="DDDDDD"/>
                  </a:outerShdw>
                </a:effectLst>
                <a:latin typeface="Geneva" pitchFamily="-108" charset="0"/>
              </a:defRPr>
            </a:lvl8pPr>
            <a:lvl9pPr marL="1828800" algn="ctr" rtl="0" fontAlgn="base">
              <a:spcBef>
                <a:spcPct val="0"/>
              </a:spcBef>
              <a:spcAft>
                <a:spcPct val="0"/>
              </a:spcAft>
              <a:defRPr sz="4000">
                <a:solidFill>
                  <a:schemeClr val="tx2"/>
                </a:solidFill>
                <a:effectLst>
                  <a:outerShdw blurRad="38100" dist="38100" dir="2700000" algn="tl">
                    <a:srgbClr val="DDDDDD"/>
                  </a:outerShdw>
                </a:effectLst>
                <a:latin typeface="Geneva" pitchFamily="-108" charset="0"/>
              </a:defRPr>
            </a:lvl9pPr>
          </a:lstStyle>
          <a:p>
            <a:r>
              <a:rPr lang="en-US" dirty="0"/>
              <a:t>Sustained Visual-Spatial Attention</a:t>
            </a:r>
          </a:p>
        </p:txBody>
      </p:sp>
      <p:sp>
        <p:nvSpPr>
          <p:cNvPr id="12" name="Line 3"/>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9" name="Text Box 7"/>
          <p:cNvSpPr txBox="1">
            <a:spLocks noChangeArrowheads="1"/>
          </p:cNvSpPr>
          <p:nvPr/>
        </p:nvSpPr>
        <p:spPr bwMode="auto">
          <a:xfrm>
            <a:off x="4297727" y="3163355"/>
            <a:ext cx="4456478" cy="1200328"/>
          </a:xfrm>
          <a:prstGeom prst="rect">
            <a:avLst/>
          </a:prstGeom>
          <a:noFill/>
          <a:ln w="12700" cap="sq">
            <a:noFill/>
            <a:miter lim="800000"/>
            <a:headEnd type="none" w="sm" len="sm"/>
            <a:tailEnd type="none" w="sm" len="sm"/>
          </a:ln>
          <a:effectLst/>
        </p:spPr>
        <p:txBody>
          <a:bodyPr wrap="square">
            <a:prstTxWarp prst="textNoShape">
              <a:avLst/>
            </a:prstTxWarp>
            <a:spAutoFit/>
          </a:bodyPr>
          <a:lstStyle/>
          <a:p>
            <a:r>
              <a:rPr lang="en-US" sz="2400" dirty="0" smtClean="0"/>
              <a:t>Does it matter which component was influenced by attention?</a:t>
            </a:r>
            <a:endParaRPr lang="en-US" sz="2400" dirty="0"/>
          </a:p>
        </p:txBody>
      </p:sp>
    </p:spTree>
    <p:extLst>
      <p:ext uri="{BB962C8B-B14F-4D97-AF65-F5344CB8AC3E}">
        <p14:creationId xmlns:p14="http://schemas.microsoft.com/office/powerpoint/2010/main" val="3120785402"/>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62" name="Rectangle 2"/>
          <p:cNvSpPr>
            <a:spLocks noGrp="1" noChangeArrowheads="1"/>
          </p:cNvSpPr>
          <p:nvPr>
            <p:ph type="title"/>
          </p:nvPr>
        </p:nvSpPr>
        <p:spPr>
          <a:xfrm>
            <a:off x="0" y="0"/>
            <a:ext cx="9144000" cy="1143000"/>
          </a:xfrm>
        </p:spPr>
        <p:txBody>
          <a:bodyPr/>
          <a:lstStyle/>
          <a:p>
            <a:r>
              <a:rPr lang="en-US" sz="3000" dirty="0" smtClean="0"/>
              <a:t>Factorial Combination of Manipulation to Isolate Component and Manipulation of Interest</a:t>
            </a:r>
            <a:endParaRPr lang="en-US" sz="3000" dirty="0"/>
          </a:p>
        </p:txBody>
      </p:sp>
      <p:sp>
        <p:nvSpPr>
          <p:cNvPr id="1218563" name="Line 3"/>
          <p:cNvSpPr>
            <a:spLocks noChangeShapeType="1"/>
          </p:cNvSpPr>
          <p:nvPr/>
        </p:nvSpPr>
        <p:spPr bwMode="auto">
          <a:xfrm rot="5400000">
            <a:off x="4572000" y="-2819400"/>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18564" name="Rectangle 4"/>
          <p:cNvSpPr>
            <a:spLocks noGrp="1" noChangeArrowheads="1"/>
          </p:cNvSpPr>
          <p:nvPr>
            <p:ph type="body" idx="1"/>
          </p:nvPr>
        </p:nvSpPr>
        <p:spPr>
          <a:xfrm>
            <a:off x="457200" y="1447800"/>
            <a:ext cx="8370888" cy="1523999"/>
          </a:xfrm>
        </p:spPr>
        <p:txBody>
          <a:bodyPr/>
          <a:lstStyle/>
          <a:p>
            <a:pPr>
              <a:lnSpc>
                <a:spcPct val="90000"/>
              </a:lnSpc>
            </a:pPr>
            <a:r>
              <a:rPr lang="en-US" dirty="0" smtClean="0"/>
              <a:t>Oddball task</a:t>
            </a:r>
          </a:p>
          <a:p>
            <a:pPr lvl="1">
              <a:lnSpc>
                <a:spcPct val="90000"/>
              </a:lnSpc>
            </a:pPr>
            <a:r>
              <a:rPr lang="en-US" dirty="0" smtClean="0"/>
              <a:t>Single-Digit condition: Rare = 5; Frequent = 0-4,6-9</a:t>
            </a:r>
          </a:p>
          <a:p>
            <a:pPr lvl="1">
              <a:lnSpc>
                <a:spcPct val="90000"/>
              </a:lnSpc>
            </a:pPr>
            <a:r>
              <a:rPr lang="en-US" dirty="0" smtClean="0"/>
              <a:t>Odd-Even condition: Rare = odd; Frequent = even</a:t>
            </a:r>
          </a:p>
          <a:p>
            <a:pPr lvl="1">
              <a:lnSpc>
                <a:spcPct val="90000"/>
              </a:lnSpc>
            </a:pPr>
            <a:r>
              <a:rPr lang="en-US" dirty="0" smtClean="0"/>
              <a:t>Single-Digit should be categorized faster than Odd-Even</a:t>
            </a:r>
            <a:endParaRPr lang="en-US" dirty="0"/>
          </a:p>
        </p:txBody>
      </p:sp>
      <p:pic>
        <p:nvPicPr>
          <p:cNvPr id="2" name="Picture 1"/>
          <p:cNvPicPr>
            <a:picLocks noChangeAspect="1"/>
          </p:cNvPicPr>
          <p:nvPr/>
        </p:nvPicPr>
        <p:blipFill>
          <a:blip r:embed="rId3"/>
          <a:stretch>
            <a:fillRect/>
          </a:stretch>
        </p:blipFill>
        <p:spPr>
          <a:xfrm>
            <a:off x="76200" y="3124200"/>
            <a:ext cx="8527895" cy="3505200"/>
          </a:xfrm>
          <a:prstGeom prst="rect">
            <a:avLst/>
          </a:prstGeom>
        </p:spPr>
      </p:pic>
    </p:spTree>
    <p:extLst>
      <p:ext uri="{BB962C8B-B14F-4D97-AF65-F5344CB8AC3E}">
        <p14:creationId xmlns:p14="http://schemas.microsoft.com/office/powerpoint/2010/main" val="1527789972"/>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6291" name="Rectangle 3"/>
          <p:cNvSpPr>
            <a:spLocks noGrp="1" noChangeArrowheads="1"/>
          </p:cNvSpPr>
          <p:nvPr>
            <p:ph type="title"/>
          </p:nvPr>
        </p:nvSpPr>
        <p:spPr>
          <a:xfrm>
            <a:off x="457200" y="0"/>
            <a:ext cx="8229600" cy="1143000"/>
          </a:xfrm>
        </p:spPr>
        <p:txBody>
          <a:bodyPr/>
          <a:lstStyle/>
          <a:p>
            <a:pPr eaLnBrk="1" hangingPunct="1">
              <a:defRPr/>
            </a:pPr>
            <a:r>
              <a:rPr lang="en-US" dirty="0" smtClean="0">
                <a:ea typeface="+mj-ea"/>
                <a:cs typeface="+mj-cs"/>
              </a:rPr>
              <a:t>Experimental Design</a:t>
            </a:r>
            <a:endParaRPr lang="en-US" dirty="0">
              <a:ea typeface="+mj-ea"/>
              <a:cs typeface="+mj-cs"/>
            </a:endParaRPr>
          </a:p>
        </p:txBody>
      </p:sp>
      <p:sp>
        <p:nvSpPr>
          <p:cNvPr id="3" name="TextBox 2"/>
          <p:cNvSpPr txBox="1"/>
          <p:nvPr/>
        </p:nvSpPr>
        <p:spPr>
          <a:xfrm>
            <a:off x="322270" y="1682880"/>
            <a:ext cx="4959678" cy="2677656"/>
          </a:xfrm>
          <a:prstGeom prst="rect">
            <a:avLst/>
          </a:prstGeom>
          <a:noFill/>
        </p:spPr>
        <p:txBody>
          <a:bodyPr wrap="square" rtlCol="0">
            <a:spAutoFit/>
          </a:bodyPr>
          <a:lstStyle/>
          <a:p>
            <a:pPr algn="l">
              <a:spcAft>
                <a:spcPts val="800"/>
              </a:spcAft>
            </a:pPr>
            <a:r>
              <a:rPr lang="en-US" sz="2800" i="1" dirty="0" smtClean="0"/>
              <a:t>“Perhaps the decisive factor is fanatical care beyond the obvious stuff: the obsessive attention to details that are often overlooked”</a:t>
            </a:r>
          </a:p>
        </p:txBody>
      </p:sp>
      <p:sp>
        <p:nvSpPr>
          <p:cNvPr id="4" name="Rectangle 3"/>
          <p:cNvSpPr/>
          <p:nvPr/>
        </p:nvSpPr>
        <p:spPr>
          <a:xfrm>
            <a:off x="4154458" y="6488862"/>
            <a:ext cx="4989542" cy="369332"/>
          </a:xfrm>
          <a:prstGeom prst="rect">
            <a:avLst/>
          </a:prstGeom>
        </p:spPr>
        <p:txBody>
          <a:bodyPr wrap="none">
            <a:spAutoFit/>
          </a:bodyPr>
          <a:lstStyle/>
          <a:p>
            <a:pPr algn="r">
              <a:spcAft>
                <a:spcPts val="800"/>
              </a:spcAft>
            </a:pPr>
            <a:r>
              <a:rPr lang="en-US" sz="1800" dirty="0" err="1" smtClean="0"/>
              <a:t>Jony</a:t>
            </a:r>
            <a:r>
              <a:rPr lang="en-US" sz="1800" dirty="0" smtClean="0"/>
              <a:t> </a:t>
            </a:r>
            <a:r>
              <a:rPr lang="en-US" sz="1800" dirty="0" err="1" smtClean="0"/>
              <a:t>Ive</a:t>
            </a:r>
            <a:r>
              <a:rPr lang="en-US" sz="1800" dirty="0" smtClean="0"/>
              <a:t> Interview </a:t>
            </a:r>
            <a:r>
              <a:rPr lang="en-US" sz="1800" dirty="0"/>
              <a:t>with the Design Museum</a:t>
            </a:r>
          </a:p>
        </p:txBody>
      </p:sp>
      <p:sp>
        <p:nvSpPr>
          <p:cNvPr id="10" name="Line 4"/>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Tree>
    <p:extLst>
      <p:ext uri="{BB962C8B-B14F-4D97-AF65-F5344CB8AC3E}">
        <p14:creationId xmlns:p14="http://schemas.microsoft.com/office/powerpoint/2010/main" val="115666718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7442"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957443" name="Rectangle 3"/>
          <p:cNvSpPr>
            <a:spLocks noGrp="1" noChangeArrowheads="1"/>
          </p:cNvSpPr>
          <p:nvPr>
            <p:ph type="title"/>
          </p:nvPr>
        </p:nvSpPr>
        <p:spPr>
          <a:xfrm>
            <a:off x="457200" y="0"/>
            <a:ext cx="8229600" cy="1143000"/>
          </a:xfrm>
        </p:spPr>
        <p:txBody>
          <a:bodyPr/>
          <a:lstStyle/>
          <a:p>
            <a:r>
              <a:rPr lang="en-US"/>
              <a:t>Peaks and Components</a:t>
            </a:r>
          </a:p>
        </p:txBody>
      </p:sp>
      <p:sp>
        <p:nvSpPr>
          <p:cNvPr id="957444" name="Rectangle 4"/>
          <p:cNvSpPr>
            <a:spLocks noGrp="1" noChangeArrowheads="1"/>
          </p:cNvSpPr>
          <p:nvPr>
            <p:ph type="body" idx="1"/>
          </p:nvPr>
        </p:nvSpPr>
        <p:spPr>
          <a:xfrm>
            <a:off x="457200" y="1600200"/>
            <a:ext cx="8394700" cy="1470025"/>
          </a:xfrm>
        </p:spPr>
        <p:txBody>
          <a:bodyPr/>
          <a:lstStyle/>
          <a:p>
            <a:r>
              <a:rPr lang="en-US"/>
              <a:t>An ERP waveform contains several peaks</a:t>
            </a:r>
          </a:p>
          <a:p>
            <a:r>
              <a:rPr lang="en-US"/>
              <a:t>People typically assume that each peak corresponds to a single underlying “latent” component</a:t>
            </a:r>
          </a:p>
        </p:txBody>
      </p:sp>
      <p:pic>
        <p:nvPicPr>
          <p:cNvPr id="957446" name="Picture 6"/>
          <p:cNvPicPr>
            <a:picLocks noChangeAspect="1" noChangeArrowheads="1"/>
          </p:cNvPicPr>
          <p:nvPr/>
        </p:nvPicPr>
        <p:blipFill>
          <a:blip r:embed="rId3"/>
          <a:srcRect/>
          <a:stretch>
            <a:fillRect/>
          </a:stretch>
        </p:blipFill>
        <p:spPr bwMode="auto">
          <a:xfrm>
            <a:off x="2095500" y="2933700"/>
            <a:ext cx="4724400" cy="3771900"/>
          </a:xfrm>
          <a:prstGeom prst="rect">
            <a:avLst/>
          </a:prstGeom>
          <a:noFill/>
          <a:ln w="12700" cap="sq">
            <a:noFill/>
            <a:miter lim="800000"/>
            <a:headEnd type="none" w="sm" len="sm"/>
            <a:tailEnd type="none" w="sm" len="sm"/>
          </a:ln>
          <a:effectLst/>
        </p:spPr>
      </p:pic>
    </p:spTree>
    <p:extLst>
      <p:ext uri="{BB962C8B-B14F-4D97-AF65-F5344CB8AC3E}">
        <p14:creationId xmlns:p14="http://schemas.microsoft.com/office/powerpoint/2010/main" val="3304183805"/>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94306"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994307" name="Rectangle 3"/>
          <p:cNvSpPr>
            <a:spLocks noGrp="1" noChangeArrowheads="1"/>
          </p:cNvSpPr>
          <p:nvPr>
            <p:ph type="title"/>
          </p:nvPr>
        </p:nvSpPr>
        <p:spPr>
          <a:xfrm>
            <a:off x="457200" y="0"/>
            <a:ext cx="8229600" cy="1143000"/>
          </a:xfrm>
        </p:spPr>
        <p:txBody>
          <a:bodyPr/>
          <a:lstStyle/>
          <a:p>
            <a:r>
              <a:rPr lang="en-US"/>
              <a:t>Confounds and Side Effects</a:t>
            </a:r>
          </a:p>
        </p:txBody>
      </p:sp>
      <p:sp>
        <p:nvSpPr>
          <p:cNvPr id="994308" name="Rectangle 4"/>
          <p:cNvSpPr>
            <a:spLocks noGrp="1" noChangeArrowheads="1"/>
          </p:cNvSpPr>
          <p:nvPr>
            <p:ph type="body" idx="1"/>
          </p:nvPr>
        </p:nvSpPr>
        <p:spPr>
          <a:xfrm>
            <a:off x="419100" y="1287357"/>
            <a:ext cx="8407400" cy="5026025"/>
          </a:xfrm>
        </p:spPr>
        <p:txBody>
          <a:bodyPr/>
          <a:lstStyle/>
          <a:p>
            <a:r>
              <a:rPr lang="en-US" dirty="0"/>
              <a:t>Confound: You explicitly manipulate two things together</a:t>
            </a:r>
          </a:p>
          <a:p>
            <a:pPr lvl="1"/>
            <a:r>
              <a:rPr lang="en-US" dirty="0"/>
              <a:t>Target is “X” / </a:t>
            </a:r>
            <a:r>
              <a:rPr lang="en-US" dirty="0" err="1"/>
              <a:t>p</a:t>
            </a:r>
            <a:r>
              <a:rPr lang="en-US" dirty="0"/>
              <a:t> = .1; Standard is “Y” / </a:t>
            </a:r>
            <a:r>
              <a:rPr lang="en-US" dirty="0" err="1"/>
              <a:t>p</a:t>
            </a:r>
            <a:r>
              <a:rPr lang="en-US" dirty="0"/>
              <a:t> = .9</a:t>
            </a:r>
          </a:p>
          <a:p>
            <a:pPr lvl="1"/>
            <a:r>
              <a:rPr lang="en-US" dirty="0"/>
              <a:t>“That can’t possibly be producing my effect…”</a:t>
            </a:r>
          </a:p>
          <a:p>
            <a:r>
              <a:rPr lang="en-US" dirty="0"/>
              <a:t>Confounds that “don’t matter” in behavioral experiments often matter in ERP experiments</a:t>
            </a:r>
          </a:p>
          <a:p>
            <a:pPr lvl="1"/>
            <a:r>
              <a:rPr lang="en-US" dirty="0"/>
              <a:t>Form and timing of the stimuli</a:t>
            </a:r>
          </a:p>
          <a:p>
            <a:r>
              <a:rPr lang="en-US" dirty="0"/>
              <a:t>Side effect: You manipulate one thing, but that one thing</a:t>
            </a:r>
            <a:r>
              <a:rPr lang="en-US" dirty="0" smtClean="0"/>
              <a:t> indirectly influences other </a:t>
            </a:r>
            <a:r>
              <a:rPr lang="en-US" dirty="0"/>
              <a:t>things</a:t>
            </a:r>
          </a:p>
          <a:p>
            <a:pPr lvl="1"/>
            <a:r>
              <a:rPr lang="en-US" dirty="0"/>
              <a:t>Condition A: SOA</a:t>
            </a:r>
            <a:r>
              <a:rPr lang="en-US" dirty="0" smtClean="0"/>
              <a:t> = 500 </a:t>
            </a:r>
            <a:r>
              <a:rPr lang="en-US" dirty="0"/>
              <a:t>ms; Condition B: SOA = 1000 ms</a:t>
            </a:r>
          </a:p>
          <a:p>
            <a:pPr lvl="1"/>
            <a:r>
              <a:rPr lang="en-US" dirty="0"/>
              <a:t>Subjects are bored in Condition B</a:t>
            </a:r>
          </a:p>
          <a:p>
            <a:pPr lvl="1"/>
            <a:r>
              <a:rPr lang="en-US" dirty="0"/>
              <a:t>Overlap distorts waveforms in Condition A</a:t>
            </a:r>
          </a:p>
          <a:p>
            <a:pPr lvl="1"/>
            <a:r>
              <a:rPr lang="en-US" dirty="0"/>
              <a:t>Potentially infinite number of side effects</a:t>
            </a: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994308">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994308">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99430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994308">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994308">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994308">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994308">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499"/>
                                          </p:stCondLst>
                                        </p:cTn>
                                        <p:tgtEl>
                                          <p:spTgt spid="994308">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499"/>
                                          </p:stCondLst>
                                        </p:cTn>
                                        <p:tgtEl>
                                          <p:spTgt spid="994308">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499"/>
                                          </p:stCondLst>
                                        </p:cTn>
                                        <p:tgtEl>
                                          <p:spTgt spid="994308">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4308" grpId="0" build="p" autoUpdateAnimBg="0"/>
    </p:bldLst>
  </p:timing>
</p:sld>
</file>

<file path=ppt/slides/slide3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0178"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p:spPr>
        <p:txBody>
          <a:bodyPr wrap="none" anchor="ctr">
            <a:prstTxWarp prst="textNoShape">
              <a:avLst/>
            </a:prstTxWarp>
          </a:bodyPr>
          <a:lstStyle/>
          <a:p>
            <a:endParaRPr lang="en-US"/>
          </a:p>
        </p:txBody>
      </p:sp>
      <p:sp>
        <p:nvSpPr>
          <p:cNvPr id="1044483" name="Rectangle 3"/>
          <p:cNvSpPr>
            <a:spLocks noGrp="1" noChangeArrowheads="1"/>
          </p:cNvSpPr>
          <p:nvPr>
            <p:ph type="title"/>
          </p:nvPr>
        </p:nvSpPr>
        <p:spPr>
          <a:xfrm>
            <a:off x="457200" y="0"/>
            <a:ext cx="8229600" cy="1143000"/>
          </a:xfrm>
        </p:spPr>
        <p:txBody>
          <a:bodyPr/>
          <a:lstStyle/>
          <a:p>
            <a:pPr eaLnBrk="1" hangingPunct="1">
              <a:defRPr/>
            </a:pPr>
            <a:r>
              <a:rPr lang="en-US">
                <a:ea typeface="+mj-ea"/>
                <a:cs typeface="+mj-cs"/>
              </a:rPr>
              <a:t>Confounds and Side Effects</a:t>
            </a:r>
          </a:p>
        </p:txBody>
      </p:sp>
      <p:sp>
        <p:nvSpPr>
          <p:cNvPr id="1044484" name="Rectangle 4"/>
          <p:cNvSpPr>
            <a:spLocks noGrp="1" noChangeArrowheads="1"/>
          </p:cNvSpPr>
          <p:nvPr>
            <p:ph type="body" idx="1"/>
          </p:nvPr>
        </p:nvSpPr>
        <p:spPr>
          <a:xfrm>
            <a:off x="419100" y="1320781"/>
            <a:ext cx="8407400" cy="5026025"/>
          </a:xfrm>
        </p:spPr>
        <p:txBody>
          <a:bodyPr/>
          <a:lstStyle/>
          <a:p>
            <a:pPr eaLnBrk="1" hangingPunct="1">
              <a:defRPr/>
            </a:pPr>
            <a:r>
              <a:rPr lang="en-US" dirty="0">
                <a:ea typeface="+mn-ea"/>
                <a:cs typeface="+mn-cs"/>
              </a:rPr>
              <a:t>Side effects are sometimes impossible to avoid</a:t>
            </a:r>
            <a:endParaRPr lang="en-US" dirty="0" smtClean="0">
              <a:ea typeface="+mn-ea"/>
              <a:cs typeface="+mn-cs"/>
            </a:endParaRPr>
          </a:p>
          <a:p>
            <a:pPr lvl="1" eaLnBrk="1" hangingPunct="1">
              <a:defRPr/>
            </a:pPr>
            <a:r>
              <a:rPr lang="en-US" dirty="0" smtClean="0"/>
              <a:t>Even true </a:t>
            </a:r>
            <a:r>
              <a:rPr lang="en-US" dirty="0"/>
              <a:t>confounds</a:t>
            </a:r>
            <a:r>
              <a:rPr lang="en-US" dirty="0" smtClean="0"/>
              <a:t> may be </a:t>
            </a:r>
            <a:r>
              <a:rPr lang="en-US" dirty="0"/>
              <a:t>hard to avoid</a:t>
            </a:r>
          </a:p>
          <a:p>
            <a:pPr lvl="1" eaLnBrk="1" hangingPunct="1">
              <a:defRPr/>
            </a:pPr>
            <a:r>
              <a:rPr lang="en-US" dirty="0"/>
              <a:t>Example: ERPs to content vs. function words</a:t>
            </a:r>
          </a:p>
          <a:p>
            <a:pPr eaLnBrk="1" hangingPunct="1">
              <a:defRPr/>
            </a:pPr>
            <a:r>
              <a:rPr lang="en-US" dirty="0">
                <a:ea typeface="+mn-ea"/>
                <a:cs typeface="+mn-cs"/>
              </a:rPr>
              <a:t>If you can’t eliminate them, show that they don’t actually produce the observed effect</a:t>
            </a:r>
          </a:p>
          <a:p>
            <a:pPr eaLnBrk="1" hangingPunct="1">
              <a:defRPr/>
            </a:pPr>
            <a:r>
              <a:rPr lang="en-US" dirty="0" smtClean="0">
                <a:ea typeface="+mn-ea"/>
                <a:cs typeface="+mn-cs"/>
              </a:rPr>
              <a:t>Example: </a:t>
            </a:r>
            <a:r>
              <a:rPr lang="en-US" dirty="0">
                <a:ea typeface="+mn-ea"/>
                <a:cs typeface="+mn-cs"/>
              </a:rPr>
              <a:t>Embedded words</a:t>
            </a:r>
          </a:p>
          <a:p>
            <a:pPr lvl="1" eaLnBrk="1" hangingPunct="1">
              <a:defRPr/>
            </a:pPr>
            <a:r>
              <a:rPr lang="en-US" dirty="0"/>
              <a:t>B</a:t>
            </a:r>
            <a:r>
              <a:rPr lang="en-US" u="sng" dirty="0"/>
              <a:t>IT</a:t>
            </a:r>
            <a:r>
              <a:rPr lang="en-US" dirty="0"/>
              <a:t>E vs.</a:t>
            </a:r>
            <a:r>
              <a:rPr lang="en-US" dirty="0" smtClean="0"/>
              <a:t> PECK</a:t>
            </a:r>
            <a:endParaRPr lang="en-US" dirty="0"/>
          </a:p>
          <a:p>
            <a:pPr lvl="1" eaLnBrk="1" hangingPunct="1">
              <a:defRPr/>
            </a:pPr>
            <a:r>
              <a:rPr lang="en-US" dirty="0"/>
              <a:t>Looking for early differences</a:t>
            </a:r>
          </a:p>
          <a:p>
            <a:pPr lvl="1" eaLnBrk="1" hangingPunct="1">
              <a:defRPr/>
            </a:pPr>
            <a:r>
              <a:rPr lang="en-US" dirty="0"/>
              <a:t>Might be sensory differences between word classes</a:t>
            </a:r>
          </a:p>
          <a:p>
            <a:pPr lvl="1" eaLnBrk="1" hangingPunct="1">
              <a:defRPr/>
            </a:pPr>
            <a:r>
              <a:rPr lang="en-US" dirty="0"/>
              <a:t>Solution: Test speakers of two different </a:t>
            </a:r>
            <a:r>
              <a:rPr lang="en-US" dirty="0" smtClean="0"/>
              <a:t>languages</a:t>
            </a:r>
          </a:p>
          <a:p>
            <a:pPr eaLnBrk="1" hangingPunct="1">
              <a:defRPr/>
            </a:pPr>
            <a:r>
              <a:rPr lang="en-US" dirty="0" smtClean="0"/>
              <a:t>This is a lot of work</a:t>
            </a:r>
          </a:p>
          <a:p>
            <a:pPr lvl="1" eaLnBrk="1" hangingPunct="1">
              <a:defRPr/>
            </a:pPr>
            <a:r>
              <a:rPr lang="en-US" dirty="0" smtClean="0"/>
              <a:t>But if the experiment is worth doing, it should be worth the effort to do it right (take pride in your experiments!!!)</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044484">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044484">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1044484">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1044484">
                                            <p:txEl>
                                              <p:pRg st="6" end="6"/>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1044484">
                                            <p:txEl>
                                              <p:pRg st="7" end="7"/>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499"/>
                                          </p:stCondLst>
                                        </p:cTn>
                                        <p:tgtEl>
                                          <p:spTgt spid="1044484">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1044484">
                                            <p:txEl>
                                              <p:pRg st="9" end="9"/>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499"/>
                                          </p:stCondLst>
                                        </p:cTn>
                                        <p:tgtEl>
                                          <p:spTgt spid="104448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4484" grpId="0" build="p" autoUpdateAnimBg="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1954"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021955" name="Rectangle 3"/>
          <p:cNvSpPr>
            <a:spLocks noGrp="1" noChangeArrowheads="1"/>
          </p:cNvSpPr>
          <p:nvPr>
            <p:ph type="title"/>
          </p:nvPr>
        </p:nvSpPr>
        <p:spPr>
          <a:xfrm>
            <a:off x="457200" y="0"/>
            <a:ext cx="8229600" cy="1143000"/>
          </a:xfrm>
        </p:spPr>
        <p:txBody>
          <a:bodyPr/>
          <a:lstStyle/>
          <a:p>
            <a:r>
              <a:rPr lang="en-US"/>
              <a:t>Example Experiment</a:t>
            </a:r>
          </a:p>
        </p:txBody>
      </p:sp>
      <p:sp>
        <p:nvSpPr>
          <p:cNvPr id="1021956" name="Rectangle 4"/>
          <p:cNvSpPr>
            <a:spLocks noGrp="1" noChangeArrowheads="1"/>
          </p:cNvSpPr>
          <p:nvPr>
            <p:ph type="body" idx="1"/>
          </p:nvPr>
        </p:nvSpPr>
        <p:spPr>
          <a:xfrm>
            <a:off x="348540" y="2791081"/>
            <a:ext cx="8407400" cy="3967814"/>
          </a:xfrm>
        </p:spPr>
        <p:txBody>
          <a:bodyPr/>
          <a:lstStyle/>
          <a:p>
            <a:r>
              <a:rPr lang="en-US" dirty="0"/>
              <a:t>Goal</a:t>
            </a:r>
          </a:p>
          <a:p>
            <a:pPr lvl="1"/>
            <a:r>
              <a:rPr lang="en-US" dirty="0"/>
              <a:t>Examine P3 for easy and difficult discriminations</a:t>
            </a:r>
          </a:p>
          <a:p>
            <a:r>
              <a:rPr lang="en-US" dirty="0"/>
              <a:t>Design</a:t>
            </a:r>
          </a:p>
          <a:p>
            <a:pPr lvl="1"/>
            <a:r>
              <a:rPr lang="en-US" dirty="0"/>
              <a:t>Oddball experiment with foveal stimuli at 1/sec</a:t>
            </a:r>
          </a:p>
          <a:p>
            <a:pPr lvl="1"/>
            <a:r>
              <a:rPr lang="en-US" dirty="0"/>
              <a:t>X on 20% of trials; O on 80% of trials</a:t>
            </a:r>
          </a:p>
          <a:p>
            <a:pPr lvl="1"/>
            <a:r>
              <a:rPr lang="en-US" dirty="0"/>
              <a:t>Press a button for X; no response for O</a:t>
            </a:r>
          </a:p>
          <a:p>
            <a:pPr lvl="1"/>
            <a:r>
              <a:rPr lang="en-US" dirty="0"/>
              <a:t>No target repetitions</a:t>
            </a:r>
          </a:p>
          <a:p>
            <a:pPr lvl="1"/>
            <a:r>
              <a:rPr lang="en-US" dirty="0"/>
              <a:t>Stimuli are bright or dim (different blocks)</a:t>
            </a:r>
          </a:p>
          <a:p>
            <a:r>
              <a:rPr lang="en-US" dirty="0"/>
              <a:t>Analysis</a:t>
            </a:r>
          </a:p>
          <a:p>
            <a:pPr lvl="1"/>
            <a:r>
              <a:rPr lang="en-US" dirty="0"/>
              <a:t>P3 amplitude measured as baseline-to-peak voltage</a:t>
            </a:r>
          </a:p>
        </p:txBody>
      </p:sp>
      <p:pic>
        <p:nvPicPr>
          <p:cNvPr id="4" name="Picture 3"/>
          <p:cNvPicPr>
            <a:picLocks noChangeAspect="1"/>
          </p:cNvPicPr>
          <p:nvPr/>
        </p:nvPicPr>
        <p:blipFill>
          <a:blip r:embed="rId3"/>
          <a:stretch>
            <a:fillRect/>
          </a:stretch>
        </p:blipFill>
        <p:spPr>
          <a:xfrm>
            <a:off x="864270" y="1219200"/>
            <a:ext cx="7520563" cy="1367375"/>
          </a:xfrm>
          <a:prstGeom prst="rect">
            <a:avLst/>
          </a:prstGeom>
        </p:spPr>
      </p:pic>
    </p:spTree>
    <p:extLst>
      <p:ext uri="{BB962C8B-B14F-4D97-AF65-F5344CB8AC3E}">
        <p14:creationId xmlns:p14="http://schemas.microsoft.com/office/powerpoint/2010/main" val="3855800090"/>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02"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024003" name="Rectangle 3"/>
          <p:cNvSpPr>
            <a:spLocks noGrp="1" noChangeArrowheads="1"/>
          </p:cNvSpPr>
          <p:nvPr>
            <p:ph type="title"/>
          </p:nvPr>
        </p:nvSpPr>
        <p:spPr>
          <a:xfrm>
            <a:off x="457200" y="0"/>
            <a:ext cx="8229600" cy="1143000"/>
          </a:xfrm>
        </p:spPr>
        <p:txBody>
          <a:bodyPr/>
          <a:lstStyle/>
          <a:p>
            <a:r>
              <a:rPr lang="en-US"/>
              <a:t>Problems and Solutions</a:t>
            </a:r>
          </a:p>
        </p:txBody>
      </p:sp>
      <p:sp>
        <p:nvSpPr>
          <p:cNvPr id="1024004" name="Rectangle 4"/>
          <p:cNvSpPr>
            <a:spLocks noGrp="1" noChangeArrowheads="1"/>
          </p:cNvSpPr>
          <p:nvPr>
            <p:ph type="body" idx="1"/>
          </p:nvPr>
        </p:nvSpPr>
        <p:spPr>
          <a:xfrm>
            <a:off x="419100" y="1638300"/>
            <a:ext cx="8407400" cy="5026025"/>
          </a:xfrm>
        </p:spPr>
        <p:txBody>
          <a:bodyPr/>
          <a:lstStyle/>
          <a:p>
            <a:r>
              <a:rPr lang="en-US"/>
              <a:t>Problem: Target and standards are physically different</a:t>
            </a:r>
          </a:p>
          <a:p>
            <a:pPr lvl="1"/>
            <a:r>
              <a:rPr lang="en-US"/>
              <a:t>Different stimuli elicit different ERPs</a:t>
            </a:r>
          </a:p>
          <a:p>
            <a:pPr lvl="1"/>
            <a:r>
              <a:rPr lang="en-US"/>
              <a:t>Sensory responses can persist for hundreds of ms</a:t>
            </a:r>
          </a:p>
          <a:p>
            <a:pPr lvl="1"/>
            <a:r>
              <a:rPr lang="en-US"/>
              <a:t>Differential adaptation</a:t>
            </a:r>
          </a:p>
          <a:p>
            <a:r>
              <a:rPr lang="en-US" u="sng"/>
              <a:t>The Hillyard Principle</a:t>
            </a:r>
            <a:r>
              <a:rPr lang="en-US"/>
              <a:t>- Always compare ERPs elicited by the same physical stimuli, varying only the psychological conditions</a:t>
            </a:r>
          </a:p>
          <a:p>
            <a:r>
              <a:rPr lang="en-US"/>
              <a:t>Solution: Use 5 characters; each is target in one of 5 trial blocks</a:t>
            </a: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024004">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02400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004" grpId="0" build="p" autoUpdateAnimBg="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Line 2"/>
          <p:cNvSpPr>
            <a:spLocks noChangeShapeType="1"/>
          </p:cNvSpPr>
          <p:nvPr/>
        </p:nvSpPr>
        <p:spPr bwMode="auto">
          <a:xfrm rot="5400000">
            <a:off x="4572000" y="-2957311"/>
            <a:ext cx="0" cy="7924800"/>
          </a:xfrm>
          <a:prstGeom prst="line">
            <a:avLst/>
          </a:prstGeom>
          <a:noFill/>
          <a:ln w="28575" cap="sq">
            <a:solidFill>
              <a:srgbClr val="FF0000"/>
            </a:solidFill>
            <a:round/>
            <a:headEnd type="none" w="sm" len="sm"/>
            <a:tailEnd type="none" w="sm" len="sm"/>
          </a:ln>
        </p:spPr>
        <p:txBody>
          <a:bodyPr wrap="none" anchor="ctr">
            <a:prstTxWarp prst="textNoShape">
              <a:avLst/>
            </a:prstTxWarp>
          </a:bodyPr>
          <a:lstStyle/>
          <a:p>
            <a:endParaRPr lang="en-US"/>
          </a:p>
        </p:txBody>
      </p:sp>
      <p:sp>
        <p:nvSpPr>
          <p:cNvPr id="1048579" name="Rectangle 3"/>
          <p:cNvSpPr>
            <a:spLocks noGrp="1" noChangeArrowheads="1"/>
          </p:cNvSpPr>
          <p:nvPr>
            <p:ph type="title"/>
          </p:nvPr>
        </p:nvSpPr>
        <p:spPr>
          <a:xfrm>
            <a:off x="457200" y="-12498"/>
            <a:ext cx="8229600" cy="1143000"/>
          </a:xfrm>
        </p:spPr>
        <p:txBody>
          <a:bodyPr/>
          <a:lstStyle/>
          <a:p>
            <a:pPr eaLnBrk="1" hangingPunct="1">
              <a:defRPr/>
            </a:pPr>
            <a:r>
              <a:rPr lang="en-US" dirty="0" smtClean="0">
                <a:ea typeface="+mj-ea"/>
                <a:cs typeface="+mj-cs"/>
              </a:rPr>
              <a:t>Differential Adaptation</a:t>
            </a:r>
            <a:endParaRPr lang="en-US" dirty="0">
              <a:ea typeface="+mj-ea"/>
              <a:cs typeface="+mj-cs"/>
            </a:endParaRPr>
          </a:p>
        </p:txBody>
      </p:sp>
      <p:sp>
        <p:nvSpPr>
          <p:cNvPr id="3" name="TextBox 2"/>
          <p:cNvSpPr txBox="1"/>
          <p:nvPr/>
        </p:nvSpPr>
        <p:spPr>
          <a:xfrm>
            <a:off x="2205216" y="1305580"/>
            <a:ext cx="486231" cy="584776"/>
          </a:xfrm>
          <a:prstGeom prst="rect">
            <a:avLst/>
          </a:prstGeom>
          <a:noFill/>
        </p:spPr>
        <p:txBody>
          <a:bodyPr wrap="none" rtlCol="0">
            <a:spAutoFit/>
          </a:bodyPr>
          <a:lstStyle/>
          <a:p>
            <a:pPr algn="ctr"/>
            <a:r>
              <a:rPr lang="en-US" sz="3200" dirty="0" smtClean="0"/>
              <a:t>O</a:t>
            </a:r>
            <a:endParaRPr lang="en-US" sz="3200" dirty="0"/>
          </a:p>
        </p:txBody>
      </p:sp>
      <p:sp>
        <p:nvSpPr>
          <p:cNvPr id="7" name="TextBox 6"/>
          <p:cNvSpPr txBox="1"/>
          <p:nvPr/>
        </p:nvSpPr>
        <p:spPr>
          <a:xfrm>
            <a:off x="2991663" y="1305580"/>
            <a:ext cx="486231" cy="584776"/>
          </a:xfrm>
          <a:prstGeom prst="rect">
            <a:avLst/>
          </a:prstGeom>
          <a:noFill/>
        </p:spPr>
        <p:txBody>
          <a:bodyPr wrap="none" rtlCol="0">
            <a:spAutoFit/>
          </a:bodyPr>
          <a:lstStyle/>
          <a:p>
            <a:pPr algn="ctr"/>
            <a:r>
              <a:rPr lang="en-US" sz="3200" dirty="0" smtClean="0"/>
              <a:t>O</a:t>
            </a:r>
            <a:endParaRPr lang="en-US" sz="3200" dirty="0"/>
          </a:p>
        </p:txBody>
      </p:sp>
      <p:sp>
        <p:nvSpPr>
          <p:cNvPr id="8" name="TextBox 7"/>
          <p:cNvSpPr txBox="1"/>
          <p:nvPr/>
        </p:nvSpPr>
        <p:spPr>
          <a:xfrm>
            <a:off x="3778110" y="1305580"/>
            <a:ext cx="486231" cy="584776"/>
          </a:xfrm>
          <a:prstGeom prst="rect">
            <a:avLst/>
          </a:prstGeom>
          <a:noFill/>
        </p:spPr>
        <p:txBody>
          <a:bodyPr wrap="none" rtlCol="0">
            <a:spAutoFit/>
          </a:bodyPr>
          <a:lstStyle/>
          <a:p>
            <a:pPr algn="ctr"/>
            <a:r>
              <a:rPr lang="en-US" sz="3200" dirty="0" smtClean="0"/>
              <a:t>O</a:t>
            </a:r>
            <a:endParaRPr lang="en-US" sz="3200" dirty="0"/>
          </a:p>
        </p:txBody>
      </p:sp>
      <p:sp>
        <p:nvSpPr>
          <p:cNvPr id="9" name="TextBox 8"/>
          <p:cNvSpPr txBox="1"/>
          <p:nvPr/>
        </p:nvSpPr>
        <p:spPr>
          <a:xfrm>
            <a:off x="4564557" y="1305580"/>
            <a:ext cx="441146" cy="584776"/>
          </a:xfrm>
          <a:prstGeom prst="rect">
            <a:avLst/>
          </a:prstGeom>
          <a:noFill/>
        </p:spPr>
        <p:txBody>
          <a:bodyPr wrap="none" rtlCol="0">
            <a:spAutoFit/>
          </a:bodyPr>
          <a:lstStyle/>
          <a:p>
            <a:pPr algn="ctr"/>
            <a:r>
              <a:rPr lang="en-US" sz="3200" dirty="0" smtClean="0"/>
              <a:t>X</a:t>
            </a:r>
            <a:endParaRPr lang="en-US" sz="3200" dirty="0"/>
          </a:p>
        </p:txBody>
      </p:sp>
      <p:sp>
        <p:nvSpPr>
          <p:cNvPr id="10" name="TextBox 9"/>
          <p:cNvSpPr txBox="1"/>
          <p:nvPr/>
        </p:nvSpPr>
        <p:spPr>
          <a:xfrm>
            <a:off x="5305919" y="1305580"/>
            <a:ext cx="486231" cy="584776"/>
          </a:xfrm>
          <a:prstGeom prst="rect">
            <a:avLst/>
          </a:prstGeom>
          <a:noFill/>
        </p:spPr>
        <p:txBody>
          <a:bodyPr wrap="none" rtlCol="0">
            <a:spAutoFit/>
          </a:bodyPr>
          <a:lstStyle/>
          <a:p>
            <a:pPr algn="ctr"/>
            <a:r>
              <a:rPr lang="en-US" sz="3200" dirty="0" smtClean="0"/>
              <a:t>O</a:t>
            </a:r>
            <a:endParaRPr lang="en-US" sz="3200" dirty="0"/>
          </a:p>
        </p:txBody>
      </p:sp>
      <p:sp>
        <p:nvSpPr>
          <p:cNvPr id="11" name="TextBox 10"/>
          <p:cNvSpPr txBox="1"/>
          <p:nvPr/>
        </p:nvSpPr>
        <p:spPr>
          <a:xfrm>
            <a:off x="6092366" y="1305580"/>
            <a:ext cx="486231" cy="584776"/>
          </a:xfrm>
          <a:prstGeom prst="rect">
            <a:avLst/>
          </a:prstGeom>
          <a:noFill/>
        </p:spPr>
        <p:txBody>
          <a:bodyPr wrap="none" rtlCol="0">
            <a:spAutoFit/>
          </a:bodyPr>
          <a:lstStyle/>
          <a:p>
            <a:pPr algn="ctr"/>
            <a:r>
              <a:rPr lang="en-US" sz="3200" dirty="0" smtClean="0"/>
              <a:t>O</a:t>
            </a:r>
            <a:endParaRPr lang="en-US" sz="3200" dirty="0"/>
          </a:p>
        </p:txBody>
      </p:sp>
      <p:sp>
        <p:nvSpPr>
          <p:cNvPr id="12" name="TextBox 11"/>
          <p:cNvSpPr txBox="1"/>
          <p:nvPr/>
        </p:nvSpPr>
        <p:spPr>
          <a:xfrm>
            <a:off x="6878813" y="1305580"/>
            <a:ext cx="486231" cy="584776"/>
          </a:xfrm>
          <a:prstGeom prst="rect">
            <a:avLst/>
          </a:prstGeom>
          <a:noFill/>
        </p:spPr>
        <p:txBody>
          <a:bodyPr wrap="none" rtlCol="0">
            <a:spAutoFit/>
          </a:bodyPr>
          <a:lstStyle/>
          <a:p>
            <a:pPr algn="ctr"/>
            <a:r>
              <a:rPr lang="en-US" sz="3200" dirty="0" smtClean="0"/>
              <a:t>O</a:t>
            </a:r>
            <a:endParaRPr lang="en-US" sz="3200" dirty="0"/>
          </a:p>
        </p:txBody>
      </p:sp>
      <p:sp>
        <p:nvSpPr>
          <p:cNvPr id="13" name="TextBox 12"/>
          <p:cNvSpPr txBox="1"/>
          <p:nvPr/>
        </p:nvSpPr>
        <p:spPr>
          <a:xfrm>
            <a:off x="7665260" y="1305580"/>
            <a:ext cx="486231" cy="584776"/>
          </a:xfrm>
          <a:prstGeom prst="rect">
            <a:avLst/>
          </a:prstGeom>
          <a:noFill/>
        </p:spPr>
        <p:txBody>
          <a:bodyPr wrap="none" rtlCol="0">
            <a:spAutoFit/>
          </a:bodyPr>
          <a:lstStyle/>
          <a:p>
            <a:pPr algn="ctr"/>
            <a:r>
              <a:rPr lang="en-US" sz="3200" dirty="0" smtClean="0"/>
              <a:t>O</a:t>
            </a:r>
            <a:endParaRPr lang="en-US" sz="3200" dirty="0"/>
          </a:p>
        </p:txBody>
      </p:sp>
      <p:sp>
        <p:nvSpPr>
          <p:cNvPr id="14" name="TextBox 13"/>
          <p:cNvSpPr txBox="1"/>
          <p:nvPr/>
        </p:nvSpPr>
        <p:spPr>
          <a:xfrm>
            <a:off x="8451711" y="1305580"/>
            <a:ext cx="441146" cy="584776"/>
          </a:xfrm>
          <a:prstGeom prst="rect">
            <a:avLst/>
          </a:prstGeom>
          <a:noFill/>
        </p:spPr>
        <p:txBody>
          <a:bodyPr wrap="none" rtlCol="0">
            <a:spAutoFit/>
          </a:bodyPr>
          <a:lstStyle/>
          <a:p>
            <a:pPr algn="ctr"/>
            <a:r>
              <a:rPr lang="en-US" sz="3200" dirty="0" smtClean="0"/>
              <a:t>X</a:t>
            </a:r>
            <a:endParaRPr lang="en-US" sz="3200" dirty="0"/>
          </a:p>
        </p:txBody>
      </p:sp>
      <p:sp>
        <p:nvSpPr>
          <p:cNvPr id="15" name="TextBox 14"/>
          <p:cNvSpPr txBox="1"/>
          <p:nvPr/>
        </p:nvSpPr>
        <p:spPr>
          <a:xfrm>
            <a:off x="1418769" y="1305580"/>
            <a:ext cx="486231" cy="584776"/>
          </a:xfrm>
          <a:prstGeom prst="rect">
            <a:avLst/>
          </a:prstGeom>
          <a:noFill/>
        </p:spPr>
        <p:txBody>
          <a:bodyPr wrap="none" rtlCol="0">
            <a:spAutoFit/>
          </a:bodyPr>
          <a:lstStyle/>
          <a:p>
            <a:pPr algn="ctr"/>
            <a:r>
              <a:rPr lang="en-US" sz="3200" dirty="0" smtClean="0"/>
              <a:t>O</a:t>
            </a:r>
            <a:endParaRPr lang="en-US" sz="3200" dirty="0"/>
          </a:p>
        </p:txBody>
      </p:sp>
      <p:sp>
        <p:nvSpPr>
          <p:cNvPr id="16" name="TextBox 15"/>
          <p:cNvSpPr txBox="1"/>
          <p:nvPr/>
        </p:nvSpPr>
        <p:spPr>
          <a:xfrm>
            <a:off x="2212730" y="3505200"/>
            <a:ext cx="441146" cy="584776"/>
          </a:xfrm>
          <a:prstGeom prst="rect">
            <a:avLst/>
          </a:prstGeom>
          <a:noFill/>
        </p:spPr>
        <p:txBody>
          <a:bodyPr wrap="none" rtlCol="0">
            <a:spAutoFit/>
          </a:bodyPr>
          <a:lstStyle/>
          <a:p>
            <a:pPr algn="ctr"/>
            <a:r>
              <a:rPr lang="en-US" sz="3200" dirty="0" smtClean="0"/>
              <a:t>X</a:t>
            </a:r>
            <a:endParaRPr lang="en-US" sz="3200" dirty="0"/>
          </a:p>
        </p:txBody>
      </p:sp>
      <p:sp>
        <p:nvSpPr>
          <p:cNvPr id="17" name="TextBox 16"/>
          <p:cNvSpPr txBox="1"/>
          <p:nvPr/>
        </p:nvSpPr>
        <p:spPr>
          <a:xfrm>
            <a:off x="2984149" y="3505200"/>
            <a:ext cx="441146" cy="584776"/>
          </a:xfrm>
          <a:prstGeom prst="rect">
            <a:avLst/>
          </a:prstGeom>
          <a:noFill/>
        </p:spPr>
        <p:txBody>
          <a:bodyPr wrap="none" rtlCol="0">
            <a:spAutoFit/>
          </a:bodyPr>
          <a:lstStyle/>
          <a:p>
            <a:pPr algn="ctr"/>
            <a:r>
              <a:rPr lang="en-US" sz="3200" dirty="0" smtClean="0"/>
              <a:t>X</a:t>
            </a:r>
            <a:endParaRPr lang="en-US" sz="3200" dirty="0"/>
          </a:p>
        </p:txBody>
      </p:sp>
      <p:sp>
        <p:nvSpPr>
          <p:cNvPr id="18" name="TextBox 17"/>
          <p:cNvSpPr txBox="1"/>
          <p:nvPr/>
        </p:nvSpPr>
        <p:spPr>
          <a:xfrm>
            <a:off x="3755568" y="3505200"/>
            <a:ext cx="441146" cy="584776"/>
          </a:xfrm>
          <a:prstGeom prst="rect">
            <a:avLst/>
          </a:prstGeom>
          <a:noFill/>
        </p:spPr>
        <p:txBody>
          <a:bodyPr wrap="none" rtlCol="0">
            <a:spAutoFit/>
          </a:bodyPr>
          <a:lstStyle/>
          <a:p>
            <a:pPr algn="ctr"/>
            <a:r>
              <a:rPr lang="en-US" sz="3200" dirty="0" smtClean="0"/>
              <a:t>X</a:t>
            </a:r>
            <a:endParaRPr lang="en-US" sz="3200" dirty="0"/>
          </a:p>
        </p:txBody>
      </p:sp>
      <p:sp>
        <p:nvSpPr>
          <p:cNvPr id="19" name="TextBox 18"/>
          <p:cNvSpPr txBox="1"/>
          <p:nvPr/>
        </p:nvSpPr>
        <p:spPr>
          <a:xfrm>
            <a:off x="4526987" y="3505200"/>
            <a:ext cx="486231" cy="584776"/>
          </a:xfrm>
          <a:prstGeom prst="rect">
            <a:avLst/>
          </a:prstGeom>
          <a:noFill/>
        </p:spPr>
        <p:txBody>
          <a:bodyPr wrap="none" rtlCol="0">
            <a:spAutoFit/>
          </a:bodyPr>
          <a:lstStyle/>
          <a:p>
            <a:pPr algn="ctr"/>
            <a:r>
              <a:rPr lang="en-US" sz="3200" dirty="0" smtClean="0"/>
              <a:t>O</a:t>
            </a:r>
            <a:endParaRPr lang="en-US" sz="3200" dirty="0"/>
          </a:p>
        </p:txBody>
      </p:sp>
      <p:sp>
        <p:nvSpPr>
          <p:cNvPr id="20" name="TextBox 19"/>
          <p:cNvSpPr txBox="1"/>
          <p:nvPr/>
        </p:nvSpPr>
        <p:spPr>
          <a:xfrm>
            <a:off x="5343491" y="3505200"/>
            <a:ext cx="441146" cy="584776"/>
          </a:xfrm>
          <a:prstGeom prst="rect">
            <a:avLst/>
          </a:prstGeom>
          <a:noFill/>
        </p:spPr>
        <p:txBody>
          <a:bodyPr wrap="none" rtlCol="0">
            <a:spAutoFit/>
          </a:bodyPr>
          <a:lstStyle/>
          <a:p>
            <a:pPr algn="ctr"/>
            <a:r>
              <a:rPr lang="en-US" sz="3200" dirty="0" smtClean="0"/>
              <a:t>X</a:t>
            </a:r>
            <a:endParaRPr lang="en-US" sz="3200" dirty="0"/>
          </a:p>
        </p:txBody>
      </p:sp>
      <p:sp>
        <p:nvSpPr>
          <p:cNvPr id="21" name="TextBox 20"/>
          <p:cNvSpPr txBox="1"/>
          <p:nvPr/>
        </p:nvSpPr>
        <p:spPr>
          <a:xfrm>
            <a:off x="6114910" y="3505200"/>
            <a:ext cx="441146" cy="584776"/>
          </a:xfrm>
          <a:prstGeom prst="rect">
            <a:avLst/>
          </a:prstGeom>
          <a:noFill/>
        </p:spPr>
        <p:txBody>
          <a:bodyPr wrap="none" rtlCol="0">
            <a:spAutoFit/>
          </a:bodyPr>
          <a:lstStyle/>
          <a:p>
            <a:pPr algn="ctr"/>
            <a:r>
              <a:rPr lang="en-US" sz="3200" dirty="0" smtClean="0"/>
              <a:t>X</a:t>
            </a:r>
            <a:endParaRPr lang="en-US" sz="3200" dirty="0"/>
          </a:p>
        </p:txBody>
      </p:sp>
      <p:sp>
        <p:nvSpPr>
          <p:cNvPr id="22" name="TextBox 21"/>
          <p:cNvSpPr txBox="1"/>
          <p:nvPr/>
        </p:nvSpPr>
        <p:spPr>
          <a:xfrm>
            <a:off x="6886329" y="3505200"/>
            <a:ext cx="441146" cy="584776"/>
          </a:xfrm>
          <a:prstGeom prst="rect">
            <a:avLst/>
          </a:prstGeom>
          <a:noFill/>
        </p:spPr>
        <p:txBody>
          <a:bodyPr wrap="none" rtlCol="0">
            <a:spAutoFit/>
          </a:bodyPr>
          <a:lstStyle/>
          <a:p>
            <a:pPr algn="ctr"/>
            <a:r>
              <a:rPr lang="en-US" sz="3200" dirty="0" smtClean="0"/>
              <a:t>X</a:t>
            </a:r>
            <a:endParaRPr lang="en-US" sz="3200" dirty="0"/>
          </a:p>
        </p:txBody>
      </p:sp>
      <p:sp>
        <p:nvSpPr>
          <p:cNvPr id="23" name="TextBox 22"/>
          <p:cNvSpPr txBox="1"/>
          <p:nvPr/>
        </p:nvSpPr>
        <p:spPr>
          <a:xfrm>
            <a:off x="7657748" y="3505200"/>
            <a:ext cx="441146" cy="584776"/>
          </a:xfrm>
          <a:prstGeom prst="rect">
            <a:avLst/>
          </a:prstGeom>
          <a:noFill/>
        </p:spPr>
        <p:txBody>
          <a:bodyPr wrap="none" rtlCol="0">
            <a:spAutoFit/>
          </a:bodyPr>
          <a:lstStyle/>
          <a:p>
            <a:pPr algn="ctr"/>
            <a:r>
              <a:rPr lang="en-US" sz="3200" dirty="0" smtClean="0"/>
              <a:t>X</a:t>
            </a:r>
            <a:endParaRPr lang="en-US" sz="3200" dirty="0"/>
          </a:p>
        </p:txBody>
      </p:sp>
      <p:sp>
        <p:nvSpPr>
          <p:cNvPr id="24" name="TextBox 23"/>
          <p:cNvSpPr txBox="1"/>
          <p:nvPr/>
        </p:nvSpPr>
        <p:spPr>
          <a:xfrm>
            <a:off x="8429169" y="3505200"/>
            <a:ext cx="486231" cy="584776"/>
          </a:xfrm>
          <a:prstGeom prst="rect">
            <a:avLst/>
          </a:prstGeom>
          <a:noFill/>
        </p:spPr>
        <p:txBody>
          <a:bodyPr wrap="none" rtlCol="0">
            <a:spAutoFit/>
          </a:bodyPr>
          <a:lstStyle/>
          <a:p>
            <a:pPr algn="ctr"/>
            <a:r>
              <a:rPr lang="en-US" sz="3200" dirty="0" smtClean="0"/>
              <a:t>O</a:t>
            </a:r>
            <a:endParaRPr lang="en-US" sz="3200" dirty="0"/>
          </a:p>
        </p:txBody>
      </p:sp>
      <p:sp>
        <p:nvSpPr>
          <p:cNvPr id="25" name="TextBox 24"/>
          <p:cNvSpPr txBox="1"/>
          <p:nvPr/>
        </p:nvSpPr>
        <p:spPr>
          <a:xfrm>
            <a:off x="1441311" y="3505200"/>
            <a:ext cx="441146" cy="584776"/>
          </a:xfrm>
          <a:prstGeom prst="rect">
            <a:avLst/>
          </a:prstGeom>
          <a:noFill/>
        </p:spPr>
        <p:txBody>
          <a:bodyPr wrap="none" rtlCol="0">
            <a:spAutoFit/>
          </a:bodyPr>
          <a:lstStyle/>
          <a:p>
            <a:pPr algn="ctr"/>
            <a:r>
              <a:rPr lang="en-US" sz="3200" dirty="0" smtClean="0"/>
              <a:t>X</a:t>
            </a:r>
            <a:endParaRPr lang="en-US" sz="3200" dirty="0"/>
          </a:p>
        </p:txBody>
      </p:sp>
      <p:grpSp>
        <p:nvGrpSpPr>
          <p:cNvPr id="27" name="Group 26"/>
          <p:cNvGrpSpPr/>
          <p:nvPr/>
        </p:nvGrpSpPr>
        <p:grpSpPr>
          <a:xfrm>
            <a:off x="1118742" y="2067580"/>
            <a:ext cx="7924800" cy="457200"/>
            <a:chOff x="914400" y="2590800"/>
            <a:chExt cx="7924800" cy="457200"/>
          </a:xfrm>
        </p:grpSpPr>
        <p:cxnSp>
          <p:nvCxnSpPr>
            <p:cNvPr id="5" name="Straight Connector 4"/>
            <p:cNvCxnSpPr/>
            <p:nvPr/>
          </p:nvCxnSpPr>
          <p:spPr bwMode="auto">
            <a:xfrm>
              <a:off x="914400" y="2590800"/>
              <a:ext cx="0" cy="457200"/>
            </a:xfrm>
            <a:prstGeom prst="line">
              <a:avLst/>
            </a:prstGeom>
            <a:solidFill>
              <a:schemeClr val="accent1"/>
            </a:solidFill>
            <a:ln w="28575" cap="sq" cmpd="sng" algn="ctr">
              <a:solidFill>
                <a:schemeClr val="tx1"/>
              </a:solidFill>
              <a:prstDash val="solid"/>
              <a:round/>
              <a:headEnd type="none" w="sm" len="sm"/>
              <a:tailEnd type="none" w="sm" len="sm"/>
            </a:ln>
            <a:effectLst/>
          </p:spPr>
        </p:cxnSp>
        <p:cxnSp>
          <p:nvCxnSpPr>
            <p:cNvPr id="28" name="Straight Connector 27"/>
            <p:cNvCxnSpPr/>
            <p:nvPr/>
          </p:nvCxnSpPr>
          <p:spPr bwMode="auto">
            <a:xfrm flipH="1">
              <a:off x="914400" y="3048000"/>
              <a:ext cx="7924800" cy="0"/>
            </a:xfrm>
            <a:prstGeom prst="line">
              <a:avLst/>
            </a:prstGeom>
            <a:solidFill>
              <a:schemeClr val="accent1"/>
            </a:solidFill>
            <a:ln w="28575" cap="sq" cmpd="sng" algn="ctr">
              <a:solidFill>
                <a:schemeClr val="tx1"/>
              </a:solidFill>
              <a:prstDash val="solid"/>
              <a:round/>
              <a:headEnd type="none" w="sm" len="sm"/>
              <a:tailEnd type="none" w="sm" len="sm"/>
            </a:ln>
            <a:effectLst/>
          </p:spPr>
        </p:cxnSp>
      </p:grpSp>
      <p:grpSp>
        <p:nvGrpSpPr>
          <p:cNvPr id="32" name="Group 31"/>
          <p:cNvGrpSpPr/>
          <p:nvPr/>
        </p:nvGrpSpPr>
        <p:grpSpPr>
          <a:xfrm>
            <a:off x="1118742" y="2753380"/>
            <a:ext cx="7924800" cy="457200"/>
            <a:chOff x="914400" y="2590800"/>
            <a:chExt cx="7924800" cy="457200"/>
          </a:xfrm>
        </p:grpSpPr>
        <p:cxnSp>
          <p:nvCxnSpPr>
            <p:cNvPr id="33" name="Straight Connector 32"/>
            <p:cNvCxnSpPr/>
            <p:nvPr/>
          </p:nvCxnSpPr>
          <p:spPr bwMode="auto">
            <a:xfrm>
              <a:off x="914400" y="2590800"/>
              <a:ext cx="0" cy="457200"/>
            </a:xfrm>
            <a:prstGeom prst="line">
              <a:avLst/>
            </a:prstGeom>
            <a:solidFill>
              <a:schemeClr val="accent1"/>
            </a:solidFill>
            <a:ln w="28575" cap="sq" cmpd="sng" algn="ctr">
              <a:solidFill>
                <a:schemeClr val="tx1"/>
              </a:solidFill>
              <a:prstDash val="solid"/>
              <a:round/>
              <a:headEnd type="none" w="sm" len="sm"/>
              <a:tailEnd type="none" w="sm" len="sm"/>
            </a:ln>
            <a:effectLst/>
          </p:spPr>
        </p:cxnSp>
        <p:cxnSp>
          <p:nvCxnSpPr>
            <p:cNvPr id="34" name="Straight Connector 33"/>
            <p:cNvCxnSpPr/>
            <p:nvPr/>
          </p:nvCxnSpPr>
          <p:spPr bwMode="auto">
            <a:xfrm flipH="1">
              <a:off x="914400" y="3048000"/>
              <a:ext cx="7924800" cy="0"/>
            </a:xfrm>
            <a:prstGeom prst="line">
              <a:avLst/>
            </a:prstGeom>
            <a:solidFill>
              <a:schemeClr val="accent1"/>
            </a:solidFill>
            <a:ln w="28575" cap="sq" cmpd="sng" algn="ctr">
              <a:solidFill>
                <a:schemeClr val="tx1"/>
              </a:solidFill>
              <a:prstDash val="solid"/>
              <a:round/>
              <a:headEnd type="none" w="sm" len="sm"/>
              <a:tailEnd type="none" w="sm" len="sm"/>
            </a:ln>
            <a:effectLst/>
          </p:spPr>
        </p:cxnSp>
      </p:grpSp>
      <p:sp>
        <p:nvSpPr>
          <p:cNvPr id="29" name="TextBox 28"/>
          <p:cNvSpPr txBox="1"/>
          <p:nvPr/>
        </p:nvSpPr>
        <p:spPr>
          <a:xfrm>
            <a:off x="0" y="2001560"/>
            <a:ext cx="1113969" cy="523220"/>
          </a:xfrm>
          <a:prstGeom prst="rect">
            <a:avLst/>
          </a:prstGeom>
          <a:noFill/>
        </p:spPr>
        <p:txBody>
          <a:bodyPr wrap="square" rtlCol="0">
            <a:spAutoFit/>
          </a:bodyPr>
          <a:lstStyle/>
          <a:p>
            <a:pPr algn="ctr"/>
            <a:r>
              <a:rPr lang="en-US" sz="1400" dirty="0" smtClean="0"/>
              <a:t>O Detectors</a:t>
            </a:r>
            <a:endParaRPr lang="en-US" sz="1400" dirty="0"/>
          </a:p>
        </p:txBody>
      </p:sp>
      <p:sp>
        <p:nvSpPr>
          <p:cNvPr id="36" name="TextBox 35"/>
          <p:cNvSpPr txBox="1"/>
          <p:nvPr/>
        </p:nvSpPr>
        <p:spPr>
          <a:xfrm>
            <a:off x="0" y="2687360"/>
            <a:ext cx="1113969" cy="523220"/>
          </a:xfrm>
          <a:prstGeom prst="rect">
            <a:avLst/>
          </a:prstGeom>
          <a:noFill/>
        </p:spPr>
        <p:txBody>
          <a:bodyPr wrap="square" rtlCol="0">
            <a:spAutoFit/>
          </a:bodyPr>
          <a:lstStyle/>
          <a:p>
            <a:pPr algn="ctr"/>
            <a:r>
              <a:rPr lang="en-US" sz="1400" dirty="0" smtClean="0"/>
              <a:t>X Detectors</a:t>
            </a:r>
            <a:endParaRPr lang="en-US" sz="1400" dirty="0"/>
          </a:p>
        </p:txBody>
      </p:sp>
      <p:sp>
        <p:nvSpPr>
          <p:cNvPr id="31" name="Rectangle 30"/>
          <p:cNvSpPr/>
          <p:nvPr/>
        </p:nvSpPr>
        <p:spPr bwMode="auto">
          <a:xfrm>
            <a:off x="1573304" y="2001560"/>
            <a:ext cx="152400" cy="523220"/>
          </a:xfrm>
          <a:prstGeom prst="rect">
            <a:avLst/>
          </a:prstGeom>
          <a:solidFill>
            <a:srgbClr val="FF0000"/>
          </a:solidFill>
          <a:ln w="28575"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08" charset="0"/>
            </a:endParaRPr>
          </a:p>
        </p:txBody>
      </p:sp>
      <p:sp>
        <p:nvSpPr>
          <p:cNvPr id="39" name="Rectangle 38"/>
          <p:cNvSpPr/>
          <p:nvPr/>
        </p:nvSpPr>
        <p:spPr bwMode="auto">
          <a:xfrm>
            <a:off x="2362200" y="2067580"/>
            <a:ext cx="152400" cy="457200"/>
          </a:xfrm>
          <a:prstGeom prst="rect">
            <a:avLst/>
          </a:prstGeom>
          <a:solidFill>
            <a:srgbClr val="FF0000"/>
          </a:solidFill>
          <a:ln w="28575"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08" charset="0"/>
            </a:endParaRPr>
          </a:p>
        </p:txBody>
      </p:sp>
      <p:sp>
        <p:nvSpPr>
          <p:cNvPr id="40" name="Rectangle 39"/>
          <p:cNvSpPr/>
          <p:nvPr/>
        </p:nvSpPr>
        <p:spPr bwMode="auto">
          <a:xfrm>
            <a:off x="3149598" y="2219980"/>
            <a:ext cx="152400" cy="304800"/>
          </a:xfrm>
          <a:prstGeom prst="rect">
            <a:avLst/>
          </a:prstGeom>
          <a:solidFill>
            <a:srgbClr val="FF0000"/>
          </a:solidFill>
          <a:ln w="28575"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08" charset="0"/>
            </a:endParaRPr>
          </a:p>
        </p:txBody>
      </p:sp>
      <p:sp>
        <p:nvSpPr>
          <p:cNvPr id="41" name="Rectangle 40"/>
          <p:cNvSpPr/>
          <p:nvPr/>
        </p:nvSpPr>
        <p:spPr bwMode="auto">
          <a:xfrm>
            <a:off x="3962400" y="2296180"/>
            <a:ext cx="152400" cy="228600"/>
          </a:xfrm>
          <a:prstGeom prst="rect">
            <a:avLst/>
          </a:prstGeom>
          <a:solidFill>
            <a:srgbClr val="FF0000"/>
          </a:solidFill>
          <a:ln w="28575"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08" charset="0"/>
            </a:endParaRPr>
          </a:p>
        </p:txBody>
      </p:sp>
      <p:sp>
        <p:nvSpPr>
          <p:cNvPr id="42" name="Rectangle 41"/>
          <p:cNvSpPr/>
          <p:nvPr/>
        </p:nvSpPr>
        <p:spPr bwMode="auto">
          <a:xfrm>
            <a:off x="5486400" y="2143780"/>
            <a:ext cx="152400" cy="381000"/>
          </a:xfrm>
          <a:prstGeom prst="rect">
            <a:avLst/>
          </a:prstGeom>
          <a:solidFill>
            <a:srgbClr val="FF0000"/>
          </a:solidFill>
          <a:ln w="28575"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08" charset="0"/>
            </a:endParaRPr>
          </a:p>
        </p:txBody>
      </p:sp>
      <p:sp>
        <p:nvSpPr>
          <p:cNvPr id="43" name="Rectangle 42"/>
          <p:cNvSpPr/>
          <p:nvPr/>
        </p:nvSpPr>
        <p:spPr bwMode="auto">
          <a:xfrm>
            <a:off x="6248400" y="2219980"/>
            <a:ext cx="152400" cy="304800"/>
          </a:xfrm>
          <a:prstGeom prst="rect">
            <a:avLst/>
          </a:prstGeom>
          <a:solidFill>
            <a:srgbClr val="FF0000"/>
          </a:solidFill>
          <a:ln w="28575"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08" charset="0"/>
            </a:endParaRPr>
          </a:p>
        </p:txBody>
      </p:sp>
      <p:sp>
        <p:nvSpPr>
          <p:cNvPr id="44" name="Rectangle 43"/>
          <p:cNvSpPr/>
          <p:nvPr/>
        </p:nvSpPr>
        <p:spPr bwMode="auto">
          <a:xfrm>
            <a:off x="7039992" y="2296180"/>
            <a:ext cx="152400" cy="228600"/>
          </a:xfrm>
          <a:prstGeom prst="rect">
            <a:avLst/>
          </a:prstGeom>
          <a:solidFill>
            <a:srgbClr val="FF0000"/>
          </a:solidFill>
          <a:ln w="28575"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08" charset="0"/>
            </a:endParaRPr>
          </a:p>
        </p:txBody>
      </p:sp>
      <p:sp>
        <p:nvSpPr>
          <p:cNvPr id="45" name="Rectangle 44"/>
          <p:cNvSpPr/>
          <p:nvPr/>
        </p:nvSpPr>
        <p:spPr bwMode="auto">
          <a:xfrm>
            <a:off x="7832086" y="2372380"/>
            <a:ext cx="152400" cy="152400"/>
          </a:xfrm>
          <a:prstGeom prst="rect">
            <a:avLst/>
          </a:prstGeom>
          <a:solidFill>
            <a:srgbClr val="FF0000"/>
          </a:solidFill>
          <a:ln w="28575"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08" charset="0"/>
            </a:endParaRPr>
          </a:p>
        </p:txBody>
      </p:sp>
      <p:sp>
        <p:nvSpPr>
          <p:cNvPr id="46" name="Rectangle 45"/>
          <p:cNvSpPr/>
          <p:nvPr/>
        </p:nvSpPr>
        <p:spPr bwMode="auto">
          <a:xfrm>
            <a:off x="4707466" y="2687360"/>
            <a:ext cx="152400" cy="523220"/>
          </a:xfrm>
          <a:prstGeom prst="rect">
            <a:avLst/>
          </a:prstGeom>
          <a:solidFill>
            <a:srgbClr val="FF0000"/>
          </a:solidFill>
          <a:ln w="28575"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08" charset="0"/>
            </a:endParaRPr>
          </a:p>
        </p:txBody>
      </p:sp>
      <p:sp>
        <p:nvSpPr>
          <p:cNvPr id="47" name="Rectangle 46"/>
          <p:cNvSpPr/>
          <p:nvPr/>
        </p:nvSpPr>
        <p:spPr bwMode="auto">
          <a:xfrm>
            <a:off x="8610600" y="2687360"/>
            <a:ext cx="152400" cy="523220"/>
          </a:xfrm>
          <a:prstGeom prst="rect">
            <a:avLst/>
          </a:prstGeom>
          <a:solidFill>
            <a:srgbClr val="FF0000"/>
          </a:solidFill>
          <a:ln w="28575"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08" charset="0"/>
            </a:endParaRPr>
          </a:p>
        </p:txBody>
      </p:sp>
      <p:grpSp>
        <p:nvGrpSpPr>
          <p:cNvPr id="48" name="Group 47"/>
          <p:cNvGrpSpPr/>
          <p:nvPr/>
        </p:nvGrpSpPr>
        <p:grpSpPr>
          <a:xfrm>
            <a:off x="1118742" y="4318576"/>
            <a:ext cx="7924800" cy="457200"/>
            <a:chOff x="914400" y="2590800"/>
            <a:chExt cx="7924800" cy="457200"/>
          </a:xfrm>
        </p:grpSpPr>
        <p:cxnSp>
          <p:nvCxnSpPr>
            <p:cNvPr id="49" name="Straight Connector 48"/>
            <p:cNvCxnSpPr/>
            <p:nvPr/>
          </p:nvCxnSpPr>
          <p:spPr bwMode="auto">
            <a:xfrm>
              <a:off x="914400" y="2590800"/>
              <a:ext cx="0" cy="457200"/>
            </a:xfrm>
            <a:prstGeom prst="line">
              <a:avLst/>
            </a:prstGeom>
            <a:solidFill>
              <a:schemeClr val="accent1"/>
            </a:solidFill>
            <a:ln w="28575" cap="sq" cmpd="sng" algn="ctr">
              <a:solidFill>
                <a:schemeClr val="tx1"/>
              </a:solidFill>
              <a:prstDash val="solid"/>
              <a:round/>
              <a:headEnd type="none" w="sm" len="sm"/>
              <a:tailEnd type="none" w="sm" len="sm"/>
            </a:ln>
            <a:effectLst/>
          </p:spPr>
        </p:cxnSp>
        <p:cxnSp>
          <p:nvCxnSpPr>
            <p:cNvPr id="50" name="Straight Connector 49"/>
            <p:cNvCxnSpPr/>
            <p:nvPr/>
          </p:nvCxnSpPr>
          <p:spPr bwMode="auto">
            <a:xfrm flipH="1">
              <a:off x="914400" y="3048000"/>
              <a:ext cx="7924800" cy="0"/>
            </a:xfrm>
            <a:prstGeom prst="line">
              <a:avLst/>
            </a:prstGeom>
            <a:solidFill>
              <a:schemeClr val="accent1"/>
            </a:solidFill>
            <a:ln w="28575" cap="sq" cmpd="sng" algn="ctr">
              <a:solidFill>
                <a:schemeClr val="tx1"/>
              </a:solidFill>
              <a:prstDash val="solid"/>
              <a:round/>
              <a:headEnd type="none" w="sm" len="sm"/>
              <a:tailEnd type="none" w="sm" len="sm"/>
            </a:ln>
            <a:effectLst/>
          </p:spPr>
        </p:cxnSp>
      </p:grpSp>
      <p:grpSp>
        <p:nvGrpSpPr>
          <p:cNvPr id="51" name="Group 50"/>
          <p:cNvGrpSpPr/>
          <p:nvPr/>
        </p:nvGrpSpPr>
        <p:grpSpPr>
          <a:xfrm>
            <a:off x="1118742" y="5004376"/>
            <a:ext cx="7924800" cy="457200"/>
            <a:chOff x="914400" y="2590800"/>
            <a:chExt cx="7924800" cy="457200"/>
          </a:xfrm>
        </p:grpSpPr>
        <p:cxnSp>
          <p:nvCxnSpPr>
            <p:cNvPr id="52" name="Straight Connector 51"/>
            <p:cNvCxnSpPr/>
            <p:nvPr/>
          </p:nvCxnSpPr>
          <p:spPr bwMode="auto">
            <a:xfrm>
              <a:off x="914400" y="2590800"/>
              <a:ext cx="0" cy="457200"/>
            </a:xfrm>
            <a:prstGeom prst="line">
              <a:avLst/>
            </a:prstGeom>
            <a:solidFill>
              <a:schemeClr val="accent1"/>
            </a:solidFill>
            <a:ln w="28575" cap="sq" cmpd="sng" algn="ctr">
              <a:solidFill>
                <a:schemeClr val="tx1"/>
              </a:solidFill>
              <a:prstDash val="solid"/>
              <a:round/>
              <a:headEnd type="none" w="sm" len="sm"/>
              <a:tailEnd type="none" w="sm" len="sm"/>
            </a:ln>
            <a:effectLst/>
          </p:spPr>
        </p:cxnSp>
        <p:cxnSp>
          <p:nvCxnSpPr>
            <p:cNvPr id="53" name="Straight Connector 52"/>
            <p:cNvCxnSpPr/>
            <p:nvPr/>
          </p:nvCxnSpPr>
          <p:spPr bwMode="auto">
            <a:xfrm flipH="1">
              <a:off x="914400" y="3048000"/>
              <a:ext cx="7924800" cy="0"/>
            </a:xfrm>
            <a:prstGeom prst="line">
              <a:avLst/>
            </a:prstGeom>
            <a:solidFill>
              <a:schemeClr val="accent1"/>
            </a:solidFill>
            <a:ln w="28575" cap="sq" cmpd="sng" algn="ctr">
              <a:solidFill>
                <a:schemeClr val="tx1"/>
              </a:solidFill>
              <a:prstDash val="solid"/>
              <a:round/>
              <a:headEnd type="none" w="sm" len="sm"/>
              <a:tailEnd type="none" w="sm" len="sm"/>
            </a:ln>
            <a:effectLst/>
          </p:spPr>
        </p:cxnSp>
      </p:grpSp>
      <p:sp>
        <p:nvSpPr>
          <p:cNvPr id="54" name="TextBox 53"/>
          <p:cNvSpPr txBox="1"/>
          <p:nvPr/>
        </p:nvSpPr>
        <p:spPr>
          <a:xfrm>
            <a:off x="0" y="4252556"/>
            <a:ext cx="1113969" cy="523220"/>
          </a:xfrm>
          <a:prstGeom prst="rect">
            <a:avLst/>
          </a:prstGeom>
          <a:noFill/>
        </p:spPr>
        <p:txBody>
          <a:bodyPr wrap="square" rtlCol="0">
            <a:spAutoFit/>
          </a:bodyPr>
          <a:lstStyle/>
          <a:p>
            <a:pPr algn="ctr"/>
            <a:r>
              <a:rPr lang="en-US" sz="1400" dirty="0" smtClean="0"/>
              <a:t>O Detectors</a:t>
            </a:r>
            <a:endParaRPr lang="en-US" sz="1400" dirty="0"/>
          </a:p>
        </p:txBody>
      </p:sp>
      <p:sp>
        <p:nvSpPr>
          <p:cNvPr id="55" name="TextBox 54"/>
          <p:cNvSpPr txBox="1"/>
          <p:nvPr/>
        </p:nvSpPr>
        <p:spPr>
          <a:xfrm>
            <a:off x="0" y="4938356"/>
            <a:ext cx="1113969" cy="523220"/>
          </a:xfrm>
          <a:prstGeom prst="rect">
            <a:avLst/>
          </a:prstGeom>
          <a:noFill/>
        </p:spPr>
        <p:txBody>
          <a:bodyPr wrap="square" rtlCol="0">
            <a:spAutoFit/>
          </a:bodyPr>
          <a:lstStyle/>
          <a:p>
            <a:pPr algn="ctr"/>
            <a:r>
              <a:rPr lang="en-US" sz="1400" dirty="0" smtClean="0"/>
              <a:t>X Detectors</a:t>
            </a:r>
            <a:endParaRPr lang="en-US" sz="1400" dirty="0"/>
          </a:p>
        </p:txBody>
      </p:sp>
      <p:sp>
        <p:nvSpPr>
          <p:cNvPr id="56" name="Rectangle 55"/>
          <p:cNvSpPr/>
          <p:nvPr/>
        </p:nvSpPr>
        <p:spPr bwMode="auto">
          <a:xfrm>
            <a:off x="1573304" y="4928538"/>
            <a:ext cx="152400" cy="523220"/>
          </a:xfrm>
          <a:prstGeom prst="rect">
            <a:avLst/>
          </a:prstGeom>
          <a:solidFill>
            <a:srgbClr val="FF0000"/>
          </a:solidFill>
          <a:ln w="28575"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08" charset="0"/>
            </a:endParaRPr>
          </a:p>
        </p:txBody>
      </p:sp>
      <p:sp>
        <p:nvSpPr>
          <p:cNvPr id="57" name="Rectangle 56"/>
          <p:cNvSpPr/>
          <p:nvPr/>
        </p:nvSpPr>
        <p:spPr bwMode="auto">
          <a:xfrm>
            <a:off x="2362200" y="4994558"/>
            <a:ext cx="152400" cy="457200"/>
          </a:xfrm>
          <a:prstGeom prst="rect">
            <a:avLst/>
          </a:prstGeom>
          <a:solidFill>
            <a:srgbClr val="FF0000"/>
          </a:solidFill>
          <a:ln w="28575"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08" charset="0"/>
            </a:endParaRPr>
          </a:p>
        </p:txBody>
      </p:sp>
      <p:sp>
        <p:nvSpPr>
          <p:cNvPr id="58" name="Rectangle 57"/>
          <p:cNvSpPr/>
          <p:nvPr/>
        </p:nvSpPr>
        <p:spPr bwMode="auto">
          <a:xfrm>
            <a:off x="3149598" y="5146958"/>
            <a:ext cx="152400" cy="304800"/>
          </a:xfrm>
          <a:prstGeom prst="rect">
            <a:avLst/>
          </a:prstGeom>
          <a:solidFill>
            <a:srgbClr val="FF0000"/>
          </a:solidFill>
          <a:ln w="28575"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08" charset="0"/>
            </a:endParaRPr>
          </a:p>
        </p:txBody>
      </p:sp>
      <p:sp>
        <p:nvSpPr>
          <p:cNvPr id="59" name="Rectangle 58"/>
          <p:cNvSpPr/>
          <p:nvPr/>
        </p:nvSpPr>
        <p:spPr bwMode="auto">
          <a:xfrm>
            <a:off x="3962400" y="5223158"/>
            <a:ext cx="152400" cy="228600"/>
          </a:xfrm>
          <a:prstGeom prst="rect">
            <a:avLst/>
          </a:prstGeom>
          <a:solidFill>
            <a:srgbClr val="FF0000"/>
          </a:solidFill>
          <a:ln w="28575"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08" charset="0"/>
            </a:endParaRPr>
          </a:p>
        </p:txBody>
      </p:sp>
      <p:sp>
        <p:nvSpPr>
          <p:cNvPr id="60" name="Rectangle 59"/>
          <p:cNvSpPr/>
          <p:nvPr/>
        </p:nvSpPr>
        <p:spPr bwMode="auto">
          <a:xfrm>
            <a:off x="5486400" y="5070758"/>
            <a:ext cx="152400" cy="381000"/>
          </a:xfrm>
          <a:prstGeom prst="rect">
            <a:avLst/>
          </a:prstGeom>
          <a:solidFill>
            <a:srgbClr val="FF0000"/>
          </a:solidFill>
          <a:ln w="28575"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08" charset="0"/>
            </a:endParaRPr>
          </a:p>
        </p:txBody>
      </p:sp>
      <p:sp>
        <p:nvSpPr>
          <p:cNvPr id="61" name="Rectangle 60"/>
          <p:cNvSpPr/>
          <p:nvPr/>
        </p:nvSpPr>
        <p:spPr bwMode="auto">
          <a:xfrm>
            <a:off x="6248400" y="5146958"/>
            <a:ext cx="152400" cy="304800"/>
          </a:xfrm>
          <a:prstGeom prst="rect">
            <a:avLst/>
          </a:prstGeom>
          <a:solidFill>
            <a:srgbClr val="FF0000"/>
          </a:solidFill>
          <a:ln w="28575"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08" charset="0"/>
            </a:endParaRPr>
          </a:p>
        </p:txBody>
      </p:sp>
      <p:sp>
        <p:nvSpPr>
          <p:cNvPr id="62" name="Rectangle 61"/>
          <p:cNvSpPr/>
          <p:nvPr/>
        </p:nvSpPr>
        <p:spPr bwMode="auto">
          <a:xfrm>
            <a:off x="7039992" y="5223158"/>
            <a:ext cx="152400" cy="228600"/>
          </a:xfrm>
          <a:prstGeom prst="rect">
            <a:avLst/>
          </a:prstGeom>
          <a:solidFill>
            <a:srgbClr val="FF0000"/>
          </a:solidFill>
          <a:ln w="28575"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08" charset="0"/>
            </a:endParaRPr>
          </a:p>
        </p:txBody>
      </p:sp>
      <p:sp>
        <p:nvSpPr>
          <p:cNvPr id="63" name="Rectangle 62"/>
          <p:cNvSpPr/>
          <p:nvPr/>
        </p:nvSpPr>
        <p:spPr bwMode="auto">
          <a:xfrm>
            <a:off x="7832086" y="5299358"/>
            <a:ext cx="152400" cy="152400"/>
          </a:xfrm>
          <a:prstGeom prst="rect">
            <a:avLst/>
          </a:prstGeom>
          <a:solidFill>
            <a:srgbClr val="FF0000"/>
          </a:solidFill>
          <a:ln w="28575"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08" charset="0"/>
            </a:endParaRPr>
          </a:p>
        </p:txBody>
      </p:sp>
      <p:sp>
        <p:nvSpPr>
          <p:cNvPr id="64" name="Rectangle 63"/>
          <p:cNvSpPr/>
          <p:nvPr/>
        </p:nvSpPr>
        <p:spPr bwMode="auto">
          <a:xfrm>
            <a:off x="4707466" y="4252556"/>
            <a:ext cx="152400" cy="523220"/>
          </a:xfrm>
          <a:prstGeom prst="rect">
            <a:avLst/>
          </a:prstGeom>
          <a:solidFill>
            <a:srgbClr val="FF0000"/>
          </a:solidFill>
          <a:ln w="28575"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08" charset="0"/>
            </a:endParaRPr>
          </a:p>
        </p:txBody>
      </p:sp>
      <p:sp>
        <p:nvSpPr>
          <p:cNvPr id="65" name="Rectangle 64"/>
          <p:cNvSpPr/>
          <p:nvPr/>
        </p:nvSpPr>
        <p:spPr bwMode="auto">
          <a:xfrm>
            <a:off x="8610600" y="4252556"/>
            <a:ext cx="152400" cy="523220"/>
          </a:xfrm>
          <a:prstGeom prst="rect">
            <a:avLst/>
          </a:prstGeom>
          <a:solidFill>
            <a:srgbClr val="FF0000"/>
          </a:solidFill>
          <a:ln w="28575"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08" charset="0"/>
            </a:endParaRPr>
          </a:p>
        </p:txBody>
      </p:sp>
      <p:sp>
        <p:nvSpPr>
          <p:cNvPr id="66" name="TextBox 65"/>
          <p:cNvSpPr txBox="1"/>
          <p:nvPr/>
        </p:nvSpPr>
        <p:spPr>
          <a:xfrm>
            <a:off x="2222849" y="5943600"/>
            <a:ext cx="420908" cy="584776"/>
          </a:xfrm>
          <a:prstGeom prst="rect">
            <a:avLst/>
          </a:prstGeom>
          <a:noFill/>
        </p:spPr>
        <p:txBody>
          <a:bodyPr wrap="none" rtlCol="0">
            <a:spAutoFit/>
          </a:bodyPr>
          <a:lstStyle/>
          <a:p>
            <a:pPr algn="ctr"/>
            <a:r>
              <a:rPr lang="en-US" sz="3200" dirty="0" smtClean="0"/>
              <a:t>E</a:t>
            </a:r>
            <a:endParaRPr lang="en-US" sz="3200" dirty="0"/>
          </a:p>
        </p:txBody>
      </p:sp>
      <p:sp>
        <p:nvSpPr>
          <p:cNvPr id="67" name="TextBox 66"/>
          <p:cNvSpPr txBox="1"/>
          <p:nvPr/>
        </p:nvSpPr>
        <p:spPr>
          <a:xfrm>
            <a:off x="2978739" y="5943600"/>
            <a:ext cx="451967" cy="584776"/>
          </a:xfrm>
          <a:prstGeom prst="rect">
            <a:avLst/>
          </a:prstGeom>
          <a:noFill/>
        </p:spPr>
        <p:txBody>
          <a:bodyPr wrap="none" rtlCol="0">
            <a:spAutoFit/>
          </a:bodyPr>
          <a:lstStyle/>
          <a:p>
            <a:pPr algn="ctr"/>
            <a:r>
              <a:rPr lang="en-US" sz="3200" dirty="0" smtClean="0"/>
              <a:t>C</a:t>
            </a:r>
            <a:endParaRPr lang="en-US" sz="3200" dirty="0"/>
          </a:p>
        </p:txBody>
      </p:sp>
      <p:sp>
        <p:nvSpPr>
          <p:cNvPr id="68" name="TextBox 67"/>
          <p:cNvSpPr txBox="1"/>
          <p:nvPr/>
        </p:nvSpPr>
        <p:spPr>
          <a:xfrm>
            <a:off x="3740039" y="5943600"/>
            <a:ext cx="472205" cy="584776"/>
          </a:xfrm>
          <a:prstGeom prst="rect">
            <a:avLst/>
          </a:prstGeom>
          <a:noFill/>
        </p:spPr>
        <p:txBody>
          <a:bodyPr wrap="none" rtlCol="0">
            <a:spAutoFit/>
          </a:bodyPr>
          <a:lstStyle/>
          <a:p>
            <a:pPr algn="ctr"/>
            <a:r>
              <a:rPr lang="en-US" sz="3200" dirty="0" smtClean="0"/>
              <a:t>D</a:t>
            </a:r>
            <a:endParaRPr lang="en-US" sz="3200" dirty="0"/>
          </a:p>
        </p:txBody>
      </p:sp>
      <p:sp>
        <p:nvSpPr>
          <p:cNvPr id="69" name="TextBox 68"/>
          <p:cNvSpPr txBox="1"/>
          <p:nvPr/>
        </p:nvSpPr>
        <p:spPr>
          <a:xfrm>
            <a:off x="4547225" y="5943600"/>
            <a:ext cx="445755" cy="584776"/>
          </a:xfrm>
          <a:prstGeom prst="rect">
            <a:avLst/>
          </a:prstGeom>
          <a:noFill/>
        </p:spPr>
        <p:txBody>
          <a:bodyPr wrap="none" rtlCol="0">
            <a:spAutoFit/>
          </a:bodyPr>
          <a:lstStyle/>
          <a:p>
            <a:pPr algn="ctr"/>
            <a:r>
              <a:rPr lang="en-US" sz="3200" dirty="0" smtClean="0"/>
              <a:t>B</a:t>
            </a:r>
            <a:endParaRPr lang="en-US" sz="3200" dirty="0"/>
          </a:p>
        </p:txBody>
      </p:sp>
      <p:sp>
        <p:nvSpPr>
          <p:cNvPr id="70" name="TextBox 69"/>
          <p:cNvSpPr txBox="1"/>
          <p:nvPr/>
        </p:nvSpPr>
        <p:spPr>
          <a:xfrm>
            <a:off x="5327962" y="5943600"/>
            <a:ext cx="472205" cy="584776"/>
          </a:xfrm>
          <a:prstGeom prst="rect">
            <a:avLst/>
          </a:prstGeom>
          <a:noFill/>
        </p:spPr>
        <p:txBody>
          <a:bodyPr wrap="none" rtlCol="0">
            <a:spAutoFit/>
          </a:bodyPr>
          <a:lstStyle/>
          <a:p>
            <a:pPr algn="ctr"/>
            <a:r>
              <a:rPr lang="en-US" sz="3200" dirty="0" smtClean="0"/>
              <a:t>D</a:t>
            </a:r>
            <a:endParaRPr lang="en-US" sz="3200" dirty="0"/>
          </a:p>
        </p:txBody>
      </p:sp>
      <p:sp>
        <p:nvSpPr>
          <p:cNvPr id="71" name="TextBox 70"/>
          <p:cNvSpPr txBox="1"/>
          <p:nvPr/>
        </p:nvSpPr>
        <p:spPr>
          <a:xfrm>
            <a:off x="6109500" y="5943600"/>
            <a:ext cx="451967" cy="584776"/>
          </a:xfrm>
          <a:prstGeom prst="rect">
            <a:avLst/>
          </a:prstGeom>
          <a:noFill/>
        </p:spPr>
        <p:txBody>
          <a:bodyPr wrap="none" rtlCol="0">
            <a:spAutoFit/>
          </a:bodyPr>
          <a:lstStyle/>
          <a:p>
            <a:pPr algn="ctr"/>
            <a:r>
              <a:rPr lang="en-US" sz="3200" dirty="0" smtClean="0"/>
              <a:t>C</a:t>
            </a:r>
            <a:endParaRPr lang="en-US" sz="3200" dirty="0"/>
          </a:p>
        </p:txBody>
      </p:sp>
      <p:sp>
        <p:nvSpPr>
          <p:cNvPr id="72" name="TextBox 71"/>
          <p:cNvSpPr txBox="1"/>
          <p:nvPr/>
        </p:nvSpPr>
        <p:spPr>
          <a:xfrm>
            <a:off x="6865390" y="5943600"/>
            <a:ext cx="483025" cy="584776"/>
          </a:xfrm>
          <a:prstGeom prst="rect">
            <a:avLst/>
          </a:prstGeom>
          <a:noFill/>
        </p:spPr>
        <p:txBody>
          <a:bodyPr wrap="none" rtlCol="0">
            <a:spAutoFit/>
          </a:bodyPr>
          <a:lstStyle/>
          <a:p>
            <a:pPr algn="ctr"/>
            <a:r>
              <a:rPr lang="en-US" sz="3200" dirty="0" smtClean="0"/>
              <a:t>A</a:t>
            </a:r>
            <a:endParaRPr lang="en-US" sz="3200" dirty="0"/>
          </a:p>
        </p:txBody>
      </p:sp>
      <p:sp>
        <p:nvSpPr>
          <p:cNvPr id="73" name="TextBox 72"/>
          <p:cNvSpPr txBox="1"/>
          <p:nvPr/>
        </p:nvSpPr>
        <p:spPr>
          <a:xfrm>
            <a:off x="7655444" y="5943600"/>
            <a:ext cx="445755" cy="584776"/>
          </a:xfrm>
          <a:prstGeom prst="rect">
            <a:avLst/>
          </a:prstGeom>
          <a:noFill/>
        </p:spPr>
        <p:txBody>
          <a:bodyPr wrap="none" rtlCol="0">
            <a:spAutoFit/>
          </a:bodyPr>
          <a:lstStyle/>
          <a:p>
            <a:pPr algn="ctr"/>
            <a:r>
              <a:rPr lang="en-US" sz="3200" dirty="0"/>
              <a:t>B</a:t>
            </a:r>
          </a:p>
        </p:txBody>
      </p:sp>
      <p:sp>
        <p:nvSpPr>
          <p:cNvPr id="74" name="TextBox 73"/>
          <p:cNvSpPr txBox="1"/>
          <p:nvPr/>
        </p:nvSpPr>
        <p:spPr>
          <a:xfrm>
            <a:off x="8461830" y="5943600"/>
            <a:ext cx="420908" cy="584776"/>
          </a:xfrm>
          <a:prstGeom prst="rect">
            <a:avLst/>
          </a:prstGeom>
          <a:noFill/>
        </p:spPr>
        <p:txBody>
          <a:bodyPr wrap="none" rtlCol="0">
            <a:spAutoFit/>
          </a:bodyPr>
          <a:lstStyle/>
          <a:p>
            <a:pPr algn="ctr"/>
            <a:r>
              <a:rPr lang="en-US" sz="3200" dirty="0"/>
              <a:t>E</a:t>
            </a:r>
          </a:p>
        </p:txBody>
      </p:sp>
      <p:sp>
        <p:nvSpPr>
          <p:cNvPr id="75" name="TextBox 74"/>
          <p:cNvSpPr txBox="1"/>
          <p:nvPr/>
        </p:nvSpPr>
        <p:spPr>
          <a:xfrm>
            <a:off x="1420372" y="5943600"/>
            <a:ext cx="483025" cy="584776"/>
          </a:xfrm>
          <a:prstGeom prst="rect">
            <a:avLst/>
          </a:prstGeom>
          <a:noFill/>
        </p:spPr>
        <p:txBody>
          <a:bodyPr wrap="none" rtlCol="0">
            <a:spAutoFit/>
          </a:bodyPr>
          <a:lstStyle/>
          <a:p>
            <a:pPr algn="ctr"/>
            <a:r>
              <a:rPr lang="en-US" sz="3200" dirty="0" smtClean="0"/>
              <a:t>A</a:t>
            </a:r>
            <a:endParaRPr lang="en-US" sz="3200" dirty="0"/>
          </a:p>
        </p:txBody>
      </p:sp>
    </p:spTree>
    <p:extLst>
      <p:ext uri="{BB962C8B-B14F-4D97-AF65-F5344CB8AC3E}">
        <p14:creationId xmlns:p14="http://schemas.microsoft.com/office/powerpoint/2010/main" val="73984750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8"/>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1"/>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5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6"/>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5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5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6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6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6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64"/>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65"/>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66"/>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7"/>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68"/>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69"/>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70"/>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71"/>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72"/>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73"/>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74"/>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6" grpId="0"/>
      <p:bldP spid="31" grpId="0" animBg="1"/>
      <p:bldP spid="39" grpId="0" animBg="1"/>
      <p:bldP spid="40" grpId="0" animBg="1"/>
      <p:bldP spid="41" grpId="0" animBg="1"/>
      <p:bldP spid="42" grpId="0" animBg="1"/>
      <p:bldP spid="43" grpId="0" animBg="1"/>
      <p:bldP spid="44" grpId="0" animBg="1"/>
      <p:bldP spid="45" grpId="0" animBg="1"/>
      <p:bldP spid="46" grpId="0" animBg="1"/>
      <p:bldP spid="47" grpId="0" animBg="1"/>
      <p:bldP spid="54" grpId="0"/>
      <p:bldP spid="55" grpId="0"/>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p:bldP spid="67" grpId="0"/>
      <p:bldP spid="68" grpId="0"/>
      <p:bldP spid="69" grpId="0"/>
      <p:bldP spid="70" grpId="0"/>
      <p:bldP spid="71" grpId="0"/>
      <p:bldP spid="72" grpId="0"/>
      <p:bldP spid="73" grpId="0"/>
      <p:bldP spid="74" grpId="0"/>
      <p:bldP spid="7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2498"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002499" name="Rectangle 3"/>
          <p:cNvSpPr>
            <a:spLocks noGrp="1" noChangeArrowheads="1"/>
          </p:cNvSpPr>
          <p:nvPr>
            <p:ph type="title"/>
          </p:nvPr>
        </p:nvSpPr>
        <p:spPr>
          <a:xfrm>
            <a:off x="457200" y="0"/>
            <a:ext cx="8229600" cy="1143000"/>
          </a:xfrm>
        </p:spPr>
        <p:txBody>
          <a:bodyPr/>
          <a:lstStyle/>
          <a:p>
            <a:r>
              <a:rPr lang="en-US"/>
              <a:t>Violations of Hillyard Principle</a:t>
            </a:r>
          </a:p>
        </p:txBody>
      </p:sp>
      <p:pic>
        <p:nvPicPr>
          <p:cNvPr id="1002504" name="Picture 8"/>
          <p:cNvPicPr>
            <a:picLocks noChangeAspect="1" noChangeArrowheads="1"/>
          </p:cNvPicPr>
          <p:nvPr/>
        </p:nvPicPr>
        <p:blipFill>
          <a:blip r:embed="rId3"/>
          <a:srcRect/>
          <a:stretch>
            <a:fillRect/>
          </a:stretch>
        </p:blipFill>
        <p:spPr bwMode="auto">
          <a:xfrm>
            <a:off x="628650" y="1720850"/>
            <a:ext cx="2882900" cy="3911600"/>
          </a:xfrm>
          <a:prstGeom prst="rect">
            <a:avLst/>
          </a:prstGeom>
          <a:noFill/>
          <a:ln w="12700" cap="sq">
            <a:noFill/>
            <a:miter lim="800000"/>
            <a:headEnd type="none" w="sm" len="sm"/>
            <a:tailEnd type="none" w="sm" len="sm"/>
          </a:ln>
          <a:effectLst/>
        </p:spPr>
      </p:pic>
      <p:sp>
        <p:nvSpPr>
          <p:cNvPr id="1002505" name="Oval 9"/>
          <p:cNvSpPr>
            <a:spLocks noChangeArrowheads="1"/>
          </p:cNvSpPr>
          <p:nvPr/>
        </p:nvSpPr>
        <p:spPr bwMode="auto">
          <a:xfrm>
            <a:off x="5321300" y="2552700"/>
            <a:ext cx="1041400" cy="1384300"/>
          </a:xfrm>
          <a:prstGeom prst="ellipse">
            <a:avLst/>
          </a:prstGeom>
          <a:noFill/>
          <a:ln w="38100" cap="sq">
            <a:solidFill>
              <a:schemeClr val="accent2"/>
            </a:solidFill>
            <a:round/>
            <a:headEnd type="none" w="sm" len="sm"/>
            <a:tailEnd type="none" w="sm" len="sm"/>
          </a:ln>
          <a:effectLst/>
        </p:spPr>
        <p:txBody>
          <a:bodyPr wrap="none" anchor="ctr">
            <a:prstTxWarp prst="textNoShape">
              <a:avLst/>
            </a:prstTxWarp>
          </a:bodyPr>
          <a:lstStyle/>
          <a:p>
            <a:endParaRPr lang="en-US"/>
          </a:p>
        </p:txBody>
      </p:sp>
      <p:sp>
        <p:nvSpPr>
          <p:cNvPr id="1002506" name="Text Box 10"/>
          <p:cNvSpPr txBox="1">
            <a:spLocks noChangeArrowheads="1"/>
          </p:cNvSpPr>
          <p:nvPr/>
        </p:nvSpPr>
        <p:spPr bwMode="auto">
          <a:xfrm>
            <a:off x="6400800" y="6121400"/>
            <a:ext cx="2336800" cy="304800"/>
          </a:xfrm>
          <a:prstGeom prst="rect">
            <a:avLst/>
          </a:prstGeom>
          <a:noFill/>
          <a:ln w="12700" cap="sq">
            <a:noFill/>
            <a:miter lim="800000"/>
            <a:headEnd type="none" w="sm" len="sm"/>
            <a:tailEnd type="none" w="sm" len="sm"/>
          </a:ln>
          <a:effectLst/>
        </p:spPr>
        <p:txBody>
          <a:bodyPr>
            <a:prstTxWarp prst="textNoShape">
              <a:avLst/>
            </a:prstTxWarp>
            <a:spAutoFit/>
          </a:bodyPr>
          <a:lstStyle/>
          <a:p>
            <a:pPr algn="l">
              <a:spcBef>
                <a:spcPct val="50000"/>
              </a:spcBef>
            </a:pPr>
            <a:r>
              <a:rPr lang="en-US" sz="1400"/>
              <a:t>Luck &amp; Hillyard (1994)</a:t>
            </a:r>
          </a:p>
        </p:txBody>
      </p:sp>
      <p:pic>
        <p:nvPicPr>
          <p:cNvPr id="1002507" name="Picture 11"/>
          <p:cNvPicPr>
            <a:picLocks noChangeAspect="1" noChangeArrowheads="1"/>
          </p:cNvPicPr>
          <p:nvPr/>
        </p:nvPicPr>
        <p:blipFill>
          <a:blip r:embed="rId4"/>
          <a:srcRect/>
          <a:stretch>
            <a:fillRect/>
          </a:stretch>
        </p:blipFill>
        <p:spPr bwMode="auto">
          <a:xfrm>
            <a:off x="3790950" y="1670050"/>
            <a:ext cx="4746625" cy="4146550"/>
          </a:xfrm>
          <a:prstGeom prst="rect">
            <a:avLst/>
          </a:prstGeom>
          <a:noFill/>
          <a:ln w="12700" cap="sq">
            <a:noFill/>
            <a:miter lim="800000"/>
            <a:headEnd type="none" w="sm" len="sm"/>
            <a:tailEnd type="none" w="sm" len="sm"/>
          </a:ln>
          <a:effectLst/>
        </p:spPr>
      </p:pic>
    </p:spTree>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4546"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004547" name="Rectangle 3"/>
          <p:cNvSpPr>
            <a:spLocks noGrp="1" noChangeArrowheads="1"/>
          </p:cNvSpPr>
          <p:nvPr>
            <p:ph type="title"/>
          </p:nvPr>
        </p:nvSpPr>
        <p:spPr>
          <a:xfrm>
            <a:off x="457200" y="0"/>
            <a:ext cx="8229600" cy="1143000"/>
          </a:xfrm>
        </p:spPr>
        <p:txBody>
          <a:bodyPr/>
          <a:lstStyle/>
          <a:p>
            <a:r>
              <a:rPr lang="en-US"/>
              <a:t>Violations of Hillyard Principle</a:t>
            </a:r>
          </a:p>
        </p:txBody>
      </p:sp>
      <p:sp>
        <p:nvSpPr>
          <p:cNvPr id="1004550" name="Oval 6"/>
          <p:cNvSpPr>
            <a:spLocks noChangeArrowheads="1"/>
          </p:cNvSpPr>
          <p:nvPr/>
        </p:nvSpPr>
        <p:spPr bwMode="auto">
          <a:xfrm>
            <a:off x="6092825" y="3935413"/>
            <a:ext cx="1041400" cy="1041400"/>
          </a:xfrm>
          <a:prstGeom prst="ellipse">
            <a:avLst/>
          </a:prstGeom>
          <a:noFill/>
          <a:ln w="38100" cap="sq">
            <a:solidFill>
              <a:schemeClr val="accent2"/>
            </a:solidFill>
            <a:round/>
            <a:headEnd type="none" w="sm" len="sm"/>
            <a:tailEnd type="none" w="sm" len="sm"/>
          </a:ln>
          <a:effectLst/>
        </p:spPr>
        <p:txBody>
          <a:bodyPr wrap="none" anchor="ctr">
            <a:prstTxWarp prst="textNoShape">
              <a:avLst/>
            </a:prstTxWarp>
          </a:bodyPr>
          <a:lstStyle/>
          <a:p>
            <a:endParaRPr lang="en-US"/>
          </a:p>
        </p:txBody>
      </p:sp>
      <p:pic>
        <p:nvPicPr>
          <p:cNvPr id="1004552" name="Picture 8"/>
          <p:cNvPicPr>
            <a:picLocks noChangeAspect="1" noChangeArrowheads="1"/>
          </p:cNvPicPr>
          <p:nvPr/>
        </p:nvPicPr>
        <p:blipFill>
          <a:blip r:embed="rId3"/>
          <a:srcRect/>
          <a:stretch>
            <a:fillRect/>
          </a:stretch>
        </p:blipFill>
        <p:spPr bwMode="auto">
          <a:xfrm>
            <a:off x="2819400" y="1387475"/>
            <a:ext cx="3251200" cy="2168525"/>
          </a:xfrm>
          <a:prstGeom prst="rect">
            <a:avLst/>
          </a:prstGeom>
          <a:noFill/>
          <a:ln w="12700" cap="sq">
            <a:noFill/>
            <a:miter lim="800000"/>
            <a:headEnd type="none" w="sm" len="sm"/>
            <a:tailEnd type="none" w="sm" len="sm"/>
          </a:ln>
          <a:effectLst/>
        </p:spPr>
      </p:pic>
      <p:sp>
        <p:nvSpPr>
          <p:cNvPr id="1004553" name="Text Box 9"/>
          <p:cNvSpPr txBox="1">
            <a:spLocks noChangeArrowheads="1"/>
          </p:cNvSpPr>
          <p:nvPr/>
        </p:nvSpPr>
        <p:spPr bwMode="auto">
          <a:xfrm>
            <a:off x="6959600" y="6543675"/>
            <a:ext cx="2184400" cy="304800"/>
          </a:xfrm>
          <a:prstGeom prst="rect">
            <a:avLst/>
          </a:prstGeom>
          <a:noFill/>
          <a:ln w="12700" cap="sq">
            <a:noFill/>
            <a:miter lim="800000"/>
            <a:headEnd type="none" w="sm" len="sm"/>
            <a:tailEnd type="none" w="sm" len="sm"/>
          </a:ln>
          <a:effectLst/>
        </p:spPr>
        <p:txBody>
          <a:bodyPr>
            <a:prstTxWarp prst="textNoShape">
              <a:avLst/>
            </a:prstTxWarp>
            <a:spAutoFit/>
          </a:bodyPr>
          <a:lstStyle/>
          <a:p>
            <a:pPr algn="l">
              <a:spcBef>
                <a:spcPct val="50000"/>
              </a:spcBef>
            </a:pPr>
            <a:r>
              <a:rPr lang="en-US" sz="1400"/>
              <a:t>Luck &amp; Hillyard (1994)</a:t>
            </a:r>
          </a:p>
        </p:txBody>
      </p:sp>
      <p:pic>
        <p:nvPicPr>
          <p:cNvPr id="1004554" name="Picture 10"/>
          <p:cNvPicPr>
            <a:picLocks noChangeAspect="1" noChangeArrowheads="1"/>
          </p:cNvPicPr>
          <p:nvPr/>
        </p:nvPicPr>
        <p:blipFill>
          <a:blip r:embed="rId4"/>
          <a:srcRect/>
          <a:stretch>
            <a:fillRect/>
          </a:stretch>
        </p:blipFill>
        <p:spPr bwMode="auto">
          <a:xfrm>
            <a:off x="1606550" y="3746500"/>
            <a:ext cx="5334000" cy="2868613"/>
          </a:xfrm>
          <a:prstGeom prst="rect">
            <a:avLst/>
          </a:prstGeom>
          <a:noFill/>
          <a:ln w="12700" cap="sq">
            <a:noFill/>
            <a:miter lim="800000"/>
            <a:headEnd type="none" w="sm" len="sm"/>
            <a:tailEnd type="none" w="sm" len="sm"/>
          </a:ln>
          <a:effectLst/>
        </p:spPr>
      </p:pic>
    </p:spTree>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2466"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p:spPr>
        <p:txBody>
          <a:bodyPr wrap="none" anchor="ctr">
            <a:prstTxWarp prst="textNoShape">
              <a:avLst/>
            </a:prstTxWarp>
          </a:bodyPr>
          <a:lstStyle/>
          <a:p>
            <a:endParaRPr lang="en-US"/>
          </a:p>
        </p:txBody>
      </p:sp>
      <p:sp>
        <p:nvSpPr>
          <p:cNvPr id="1052675" name="Rectangle 3"/>
          <p:cNvSpPr>
            <a:spLocks noGrp="1" noChangeArrowheads="1"/>
          </p:cNvSpPr>
          <p:nvPr>
            <p:ph type="title"/>
          </p:nvPr>
        </p:nvSpPr>
        <p:spPr>
          <a:xfrm>
            <a:off x="457200" y="0"/>
            <a:ext cx="8229600" cy="1143000"/>
          </a:xfrm>
        </p:spPr>
        <p:txBody>
          <a:bodyPr/>
          <a:lstStyle/>
          <a:p>
            <a:pPr eaLnBrk="1" hangingPunct="1">
              <a:defRPr/>
            </a:pPr>
            <a:r>
              <a:rPr lang="en-US" dirty="0" smtClean="0">
                <a:ea typeface="+mj-ea"/>
                <a:cs typeface="+mj-cs"/>
              </a:rPr>
              <a:t>Solving Stimulus Confounds</a:t>
            </a:r>
            <a:endParaRPr lang="en-US" dirty="0">
              <a:ea typeface="+mj-ea"/>
              <a:cs typeface="+mj-cs"/>
            </a:endParaRPr>
          </a:p>
        </p:txBody>
      </p:sp>
      <p:sp>
        <p:nvSpPr>
          <p:cNvPr id="1052676" name="Rectangle 4"/>
          <p:cNvSpPr>
            <a:spLocks noGrp="1" noChangeArrowheads="1"/>
          </p:cNvSpPr>
          <p:nvPr>
            <p:ph type="body" idx="1"/>
          </p:nvPr>
        </p:nvSpPr>
        <p:spPr>
          <a:xfrm>
            <a:off x="419100" y="1253519"/>
            <a:ext cx="8547100" cy="2228606"/>
          </a:xfrm>
        </p:spPr>
        <p:txBody>
          <a:bodyPr/>
          <a:lstStyle/>
          <a:p>
            <a:pPr eaLnBrk="1" hangingPunct="1">
              <a:defRPr/>
            </a:pPr>
            <a:r>
              <a:rPr lang="en-US" dirty="0">
                <a:ea typeface="+mn-ea"/>
                <a:cs typeface="+mn-cs"/>
              </a:rPr>
              <a:t>Problem: Brightness manipulation has side effect of changing sensory components</a:t>
            </a:r>
          </a:p>
          <a:p>
            <a:pPr lvl="1" eaLnBrk="1" hangingPunct="1">
              <a:defRPr/>
            </a:pPr>
            <a:r>
              <a:rPr lang="en-US" dirty="0" smtClean="0"/>
              <a:t>Solution 1: Control experiment to show that brightness per se does not impact P3 amplitude</a:t>
            </a:r>
          </a:p>
          <a:p>
            <a:pPr lvl="1" eaLnBrk="1" hangingPunct="1">
              <a:defRPr/>
            </a:pPr>
            <a:r>
              <a:rPr lang="en-US" dirty="0" smtClean="0"/>
              <a:t>Solution 2: Compare rare-minus-frequent difference waves for bright </a:t>
            </a:r>
            <a:r>
              <a:rPr lang="en-US" dirty="0" err="1" smtClean="0"/>
              <a:t>vs</a:t>
            </a:r>
            <a:r>
              <a:rPr lang="en-US" dirty="0" smtClean="0"/>
              <a:t> dim</a:t>
            </a:r>
            <a:endParaRPr lang="en-US" dirty="0"/>
          </a:p>
        </p:txBody>
      </p:sp>
      <p:pic>
        <p:nvPicPr>
          <p:cNvPr id="6" name="Picture 5"/>
          <p:cNvPicPr>
            <a:picLocks noChangeAspect="1"/>
          </p:cNvPicPr>
          <p:nvPr/>
        </p:nvPicPr>
        <p:blipFill>
          <a:blip r:embed="rId3"/>
          <a:stretch>
            <a:fillRect/>
          </a:stretch>
        </p:blipFill>
        <p:spPr>
          <a:xfrm>
            <a:off x="475116" y="3557671"/>
            <a:ext cx="8045599" cy="3124853"/>
          </a:xfrm>
          <a:prstGeom prst="rect">
            <a:avLst/>
          </a:prstGeom>
        </p:spPr>
      </p:pic>
    </p:spTree>
    <p:extLst>
      <p:ext uri="{BB962C8B-B14F-4D97-AF65-F5344CB8AC3E}">
        <p14:creationId xmlns:p14="http://schemas.microsoft.com/office/powerpoint/2010/main" val="3984326132"/>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50626"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050627" name="Rectangle 3"/>
          <p:cNvSpPr>
            <a:spLocks noGrp="1" noChangeArrowheads="1"/>
          </p:cNvSpPr>
          <p:nvPr>
            <p:ph type="title"/>
          </p:nvPr>
        </p:nvSpPr>
        <p:spPr>
          <a:xfrm>
            <a:off x="457200" y="0"/>
            <a:ext cx="8229600" cy="1143000"/>
          </a:xfrm>
        </p:spPr>
        <p:txBody>
          <a:bodyPr/>
          <a:lstStyle/>
          <a:p>
            <a:r>
              <a:rPr lang="en-US"/>
              <a:t>Problems and Solutions</a:t>
            </a:r>
          </a:p>
        </p:txBody>
      </p:sp>
      <p:sp>
        <p:nvSpPr>
          <p:cNvPr id="1050628" name="Rectangle 4"/>
          <p:cNvSpPr>
            <a:spLocks noGrp="1" noChangeArrowheads="1"/>
          </p:cNvSpPr>
          <p:nvPr>
            <p:ph type="body" idx="1"/>
          </p:nvPr>
        </p:nvSpPr>
        <p:spPr>
          <a:xfrm>
            <a:off x="419100" y="1638300"/>
            <a:ext cx="8724900" cy="5026025"/>
          </a:xfrm>
        </p:spPr>
        <p:txBody>
          <a:bodyPr/>
          <a:lstStyle/>
          <a:p>
            <a:pPr>
              <a:lnSpc>
                <a:spcPct val="90000"/>
              </a:lnSpc>
            </a:pPr>
            <a:r>
              <a:rPr lang="en-US" dirty="0"/>
              <a:t>Problem: Subjects make response to target, not to standards</a:t>
            </a:r>
          </a:p>
          <a:p>
            <a:pPr lvl="1">
              <a:lnSpc>
                <a:spcPct val="90000"/>
              </a:lnSpc>
            </a:pPr>
            <a:r>
              <a:rPr lang="en-US" dirty="0"/>
              <a:t>Motor activity contaminates P3</a:t>
            </a:r>
          </a:p>
          <a:p>
            <a:pPr lvl="1">
              <a:lnSpc>
                <a:spcPct val="90000"/>
              </a:lnSpc>
            </a:pPr>
            <a:r>
              <a:rPr lang="en-US" dirty="0"/>
              <a:t>Solution: Separate responses for target &amp; standards</a:t>
            </a:r>
            <a:endParaRPr lang="en-US" dirty="0" smtClean="0"/>
          </a:p>
          <a:p>
            <a:pPr>
              <a:lnSpc>
                <a:spcPct val="90000"/>
              </a:lnSpc>
            </a:pPr>
            <a:r>
              <a:rPr lang="en-US" dirty="0" smtClean="0"/>
              <a:t>Problem</a:t>
            </a:r>
            <a:r>
              <a:rPr lang="en-US" dirty="0"/>
              <a:t>: Target always preceded by </a:t>
            </a:r>
            <a:r>
              <a:rPr lang="en-US" dirty="0" err="1"/>
              <a:t>nontarget</a:t>
            </a:r>
            <a:endParaRPr lang="en-US" dirty="0"/>
          </a:p>
          <a:p>
            <a:pPr lvl="1">
              <a:lnSpc>
                <a:spcPct val="90000"/>
              </a:lnSpc>
            </a:pPr>
            <a:r>
              <a:rPr lang="en-US" dirty="0" err="1"/>
              <a:t>Nontarget</a:t>
            </a:r>
            <a:r>
              <a:rPr lang="en-US" dirty="0"/>
              <a:t> baseline contaminated by overlap from previous P3</a:t>
            </a:r>
          </a:p>
          <a:p>
            <a:pPr lvl="1">
              <a:lnSpc>
                <a:spcPct val="90000"/>
              </a:lnSpc>
            </a:pPr>
            <a:r>
              <a:rPr lang="en-US" dirty="0"/>
              <a:t>Solution 1: Completely random sequence</a:t>
            </a:r>
          </a:p>
          <a:p>
            <a:pPr lvl="1">
              <a:lnSpc>
                <a:spcPct val="90000"/>
              </a:lnSpc>
            </a:pPr>
            <a:r>
              <a:rPr lang="en-US" dirty="0"/>
              <a:t>Solution 2: During averaging, exclude </a:t>
            </a:r>
            <a:r>
              <a:rPr lang="en-US" dirty="0" err="1"/>
              <a:t>nontargets</a:t>
            </a:r>
            <a:r>
              <a:rPr lang="en-US" dirty="0"/>
              <a:t> preceded by </a:t>
            </a:r>
            <a:r>
              <a:rPr lang="en-US" dirty="0" smtClean="0"/>
              <a:t>targets</a:t>
            </a: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050628">
                                            <p:txEl>
                                              <p:pRg st="3" end="3"/>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1050628">
                                            <p:txEl>
                                              <p:pRg st="4" end="4"/>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1050628">
                                            <p:txEl>
                                              <p:pRg st="5" end="5"/>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105062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0628" grpId="0" build="p" autoUpdateAnimBg="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2"/>
          <p:cNvSpPr>
            <a:spLocks noGrp="1" noChangeArrowheads="1"/>
          </p:cNvSpPr>
          <p:nvPr>
            <p:ph type="title"/>
          </p:nvPr>
        </p:nvSpPr>
        <p:spPr>
          <a:xfrm>
            <a:off x="0" y="0"/>
            <a:ext cx="9144000" cy="1143000"/>
          </a:xfrm>
        </p:spPr>
        <p:txBody>
          <a:bodyPr/>
          <a:lstStyle/>
          <a:p>
            <a:pPr eaLnBrk="1" hangingPunct="1">
              <a:defRPr/>
            </a:pPr>
            <a:r>
              <a:rPr lang="en-US" dirty="0" smtClean="0"/>
              <a:t>Differential Overlap</a:t>
            </a:r>
            <a:endParaRPr lang="en-US" dirty="0">
              <a:ea typeface="+mj-ea"/>
              <a:cs typeface="+mj-cs"/>
            </a:endParaRPr>
          </a:p>
        </p:txBody>
      </p:sp>
      <p:sp>
        <p:nvSpPr>
          <p:cNvPr id="46109" name="Line 4"/>
          <p:cNvSpPr>
            <a:spLocks noChangeShapeType="1"/>
          </p:cNvSpPr>
          <p:nvPr/>
        </p:nvSpPr>
        <p:spPr bwMode="auto">
          <a:xfrm rot="5400000">
            <a:off x="4572000" y="-3581400"/>
            <a:ext cx="0" cy="9144000"/>
          </a:xfrm>
          <a:prstGeom prst="line">
            <a:avLst/>
          </a:prstGeom>
          <a:noFill/>
          <a:ln w="28575" cap="sq">
            <a:solidFill>
              <a:srgbClr val="FF0000"/>
            </a:solidFill>
            <a:round/>
            <a:headEnd type="none" w="sm" len="sm"/>
            <a:tailEnd type="none" w="sm" len="sm"/>
          </a:ln>
        </p:spPr>
        <p:txBody>
          <a:bodyPr wrap="none" anchor="ctr">
            <a:prstTxWarp prst="textNoShape">
              <a:avLst/>
            </a:prstTxWarp>
          </a:bodyPr>
          <a:lstStyle/>
          <a:p>
            <a:endParaRPr lang="en-US"/>
          </a:p>
        </p:txBody>
      </p:sp>
      <p:pic>
        <p:nvPicPr>
          <p:cNvPr id="2" name="Picture 1"/>
          <p:cNvPicPr>
            <a:picLocks noChangeAspect="1"/>
          </p:cNvPicPr>
          <p:nvPr/>
        </p:nvPicPr>
        <p:blipFill>
          <a:blip r:embed="rId3"/>
          <a:stretch>
            <a:fillRect/>
          </a:stretch>
        </p:blipFill>
        <p:spPr>
          <a:xfrm>
            <a:off x="381000" y="1134655"/>
            <a:ext cx="4429125" cy="2671763"/>
          </a:xfrm>
          <a:prstGeom prst="rect">
            <a:avLst/>
          </a:prstGeom>
        </p:spPr>
      </p:pic>
      <p:pic>
        <p:nvPicPr>
          <p:cNvPr id="4" name="Picture 3"/>
          <p:cNvPicPr>
            <a:picLocks noChangeAspect="1"/>
          </p:cNvPicPr>
          <p:nvPr/>
        </p:nvPicPr>
        <p:blipFill>
          <a:blip r:embed="rId4"/>
          <a:stretch>
            <a:fillRect/>
          </a:stretch>
        </p:blipFill>
        <p:spPr>
          <a:xfrm>
            <a:off x="381000" y="4120743"/>
            <a:ext cx="4100513" cy="1814513"/>
          </a:xfrm>
          <a:prstGeom prst="rect">
            <a:avLst/>
          </a:prstGeom>
        </p:spPr>
      </p:pic>
      <p:pic>
        <p:nvPicPr>
          <p:cNvPr id="5" name="Picture 4"/>
          <p:cNvPicPr>
            <a:picLocks noChangeAspect="1"/>
          </p:cNvPicPr>
          <p:nvPr/>
        </p:nvPicPr>
        <p:blipFill>
          <a:blip r:embed="rId5"/>
          <a:stretch>
            <a:fillRect/>
          </a:stretch>
        </p:blipFill>
        <p:spPr>
          <a:xfrm>
            <a:off x="4581525" y="1338220"/>
            <a:ext cx="4257675" cy="2414588"/>
          </a:xfrm>
          <a:prstGeom prst="rect">
            <a:avLst/>
          </a:prstGeom>
        </p:spPr>
      </p:pic>
      <p:pic>
        <p:nvPicPr>
          <p:cNvPr id="6" name="Picture 5"/>
          <p:cNvPicPr>
            <a:picLocks noChangeAspect="1"/>
          </p:cNvPicPr>
          <p:nvPr/>
        </p:nvPicPr>
        <p:blipFill>
          <a:blip r:embed="rId6"/>
          <a:stretch>
            <a:fillRect/>
          </a:stretch>
        </p:blipFill>
        <p:spPr>
          <a:xfrm>
            <a:off x="4581525" y="3505200"/>
            <a:ext cx="4257675" cy="2428875"/>
          </a:xfrm>
          <a:prstGeom prst="rect">
            <a:avLst/>
          </a:prstGeom>
        </p:spPr>
      </p:pic>
    </p:spTree>
    <p:extLst>
      <p:ext uri="{BB962C8B-B14F-4D97-AF65-F5344CB8AC3E}">
        <p14:creationId xmlns:p14="http://schemas.microsoft.com/office/powerpoint/2010/main" val="66741024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7442"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957443" name="Rectangle 3"/>
          <p:cNvSpPr>
            <a:spLocks noGrp="1" noChangeArrowheads="1"/>
          </p:cNvSpPr>
          <p:nvPr>
            <p:ph type="title"/>
          </p:nvPr>
        </p:nvSpPr>
        <p:spPr>
          <a:xfrm>
            <a:off x="0" y="0"/>
            <a:ext cx="9144000" cy="1143000"/>
          </a:xfrm>
        </p:spPr>
        <p:txBody>
          <a:bodyPr/>
          <a:lstStyle/>
          <a:p>
            <a:r>
              <a:rPr lang="en-US" dirty="0" smtClean="0"/>
              <a:t>Perceptual Importance of Vertices</a:t>
            </a:r>
            <a:endParaRPr lang="en-US" dirty="0"/>
          </a:p>
        </p:txBody>
      </p:sp>
      <p:pic>
        <p:nvPicPr>
          <p:cNvPr id="3" name="Picture 2"/>
          <p:cNvPicPr>
            <a:picLocks noChangeAspect="1"/>
          </p:cNvPicPr>
          <p:nvPr/>
        </p:nvPicPr>
        <p:blipFill>
          <a:blip r:embed="rId3">
            <a:extLst>
              <a:ext uri="{BEBA8EAE-BF5A-486C-A8C5-ECC9F3942E4B}">
                <a14:imgProps xmlns:a14="http://schemas.microsoft.com/office/drawing/2010/main">
                  <a14:imgLayer r:embed="rId4">
                    <a14:imgEffect>
                      <a14:brightnessContrast contrast="40000"/>
                    </a14:imgEffect>
                  </a14:imgLayer>
                </a14:imgProps>
              </a:ext>
            </a:extLst>
          </a:blip>
          <a:stretch>
            <a:fillRect/>
          </a:stretch>
        </p:blipFill>
        <p:spPr>
          <a:xfrm>
            <a:off x="1073568" y="1301147"/>
            <a:ext cx="3076366" cy="2461093"/>
          </a:xfrm>
          <a:prstGeom prst="rect">
            <a:avLst/>
          </a:prstGeom>
          <a:ln>
            <a:solidFill>
              <a:srgbClr val="4F81BD"/>
            </a:solidFill>
          </a:ln>
        </p:spPr>
      </p:pic>
      <p:pic>
        <p:nvPicPr>
          <p:cNvPr id="4" name="Picture 3"/>
          <p:cNvPicPr>
            <a:picLocks noChangeAspect="1"/>
          </p:cNvPicPr>
          <p:nvPr/>
        </p:nvPicPr>
        <p:blipFill>
          <a:blip r:embed="rId5">
            <a:extLst>
              <a:ext uri="{BEBA8EAE-BF5A-486C-A8C5-ECC9F3942E4B}">
                <a14:imgProps xmlns:a14="http://schemas.microsoft.com/office/drawing/2010/main">
                  <a14:imgLayer r:embed="rId6">
                    <a14:imgEffect>
                      <a14:brightnessContrast contrast="40000"/>
                    </a14:imgEffect>
                  </a14:imgLayer>
                </a14:imgProps>
              </a:ext>
            </a:extLst>
          </a:blip>
          <a:stretch>
            <a:fillRect/>
          </a:stretch>
        </p:blipFill>
        <p:spPr>
          <a:xfrm>
            <a:off x="4995799" y="1289166"/>
            <a:ext cx="3090930" cy="2472744"/>
          </a:xfrm>
          <a:prstGeom prst="rect">
            <a:avLst/>
          </a:prstGeom>
          <a:ln>
            <a:solidFill>
              <a:srgbClr val="4F81BD"/>
            </a:solidFill>
          </a:ln>
        </p:spPr>
      </p:pic>
      <p:pic>
        <p:nvPicPr>
          <p:cNvPr id="8" name="Picture 7"/>
          <p:cNvPicPr>
            <a:picLocks noChangeAspect="1"/>
          </p:cNvPicPr>
          <p:nvPr/>
        </p:nvPicPr>
        <p:blipFill>
          <a:blip r:embed="rId7"/>
          <a:stretch>
            <a:fillRect/>
          </a:stretch>
        </p:blipFill>
        <p:spPr>
          <a:xfrm>
            <a:off x="853903" y="3840511"/>
            <a:ext cx="3530600" cy="2819400"/>
          </a:xfrm>
          <a:prstGeom prst="rect">
            <a:avLst/>
          </a:prstGeom>
          <a:ln>
            <a:solidFill>
              <a:srgbClr val="4F81BD"/>
            </a:solidFill>
          </a:ln>
        </p:spPr>
      </p:pic>
      <p:pic>
        <p:nvPicPr>
          <p:cNvPr id="9" name="Picture 8"/>
          <p:cNvPicPr>
            <a:picLocks noChangeAspect="1"/>
          </p:cNvPicPr>
          <p:nvPr/>
        </p:nvPicPr>
        <p:blipFill>
          <a:blip r:embed="rId8"/>
          <a:stretch>
            <a:fillRect/>
          </a:stretch>
        </p:blipFill>
        <p:spPr>
          <a:xfrm>
            <a:off x="4783457" y="3846893"/>
            <a:ext cx="3530600" cy="2819400"/>
          </a:xfrm>
          <a:prstGeom prst="rect">
            <a:avLst/>
          </a:prstGeom>
          <a:ln>
            <a:solidFill>
              <a:srgbClr val="4F81BD"/>
            </a:solidFill>
          </a:ln>
        </p:spPr>
      </p:pic>
    </p:spTree>
    <p:extLst>
      <p:ext uri="{BB962C8B-B14F-4D97-AF65-F5344CB8AC3E}">
        <p14:creationId xmlns:p14="http://schemas.microsoft.com/office/powerpoint/2010/main" val="4072296642"/>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6770"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056771" name="Rectangle 3"/>
          <p:cNvSpPr>
            <a:spLocks noGrp="1" noChangeArrowheads="1"/>
          </p:cNvSpPr>
          <p:nvPr>
            <p:ph type="title"/>
          </p:nvPr>
        </p:nvSpPr>
        <p:spPr>
          <a:xfrm>
            <a:off x="457200" y="0"/>
            <a:ext cx="8229600" cy="1143000"/>
          </a:xfrm>
        </p:spPr>
        <p:txBody>
          <a:bodyPr/>
          <a:lstStyle/>
          <a:p>
            <a:r>
              <a:rPr lang="en-US"/>
              <a:t>Peak Amplitude and Noise</a:t>
            </a:r>
          </a:p>
        </p:txBody>
      </p:sp>
      <p:sp>
        <p:nvSpPr>
          <p:cNvPr id="1056773" name="Line 5"/>
          <p:cNvSpPr>
            <a:spLocks noChangeShapeType="1"/>
          </p:cNvSpPr>
          <p:nvPr/>
        </p:nvSpPr>
        <p:spPr bwMode="auto">
          <a:xfrm>
            <a:off x="5201017" y="2993337"/>
            <a:ext cx="968375" cy="0"/>
          </a:xfrm>
          <a:prstGeom prst="line">
            <a:avLst/>
          </a:prstGeom>
          <a:noFill/>
          <a:ln w="38100" cap="sq">
            <a:solidFill>
              <a:srgbClr val="000099"/>
            </a:solidFill>
            <a:round/>
            <a:headEnd type="none" w="sm" len="sm"/>
            <a:tailEnd type="none" w="sm" len="sm"/>
          </a:ln>
          <a:effectLst/>
        </p:spPr>
        <p:txBody>
          <a:bodyPr wrap="none" anchor="ctr">
            <a:prstTxWarp prst="textNoShape">
              <a:avLst/>
            </a:prstTxWarp>
          </a:bodyPr>
          <a:lstStyle/>
          <a:p>
            <a:endParaRPr lang="en-US"/>
          </a:p>
        </p:txBody>
      </p:sp>
      <p:sp>
        <p:nvSpPr>
          <p:cNvPr id="1056774" name="Text Box 6"/>
          <p:cNvSpPr txBox="1">
            <a:spLocks noChangeArrowheads="1"/>
          </p:cNvSpPr>
          <p:nvPr/>
        </p:nvSpPr>
        <p:spPr bwMode="auto">
          <a:xfrm>
            <a:off x="6182092" y="2813949"/>
            <a:ext cx="2178050" cy="396875"/>
          </a:xfrm>
          <a:prstGeom prst="rect">
            <a:avLst/>
          </a:prstGeom>
          <a:noFill/>
          <a:ln w="12700" cap="sq">
            <a:noFill/>
            <a:miter lim="800000"/>
            <a:headEnd type="none" w="sm" len="sm"/>
            <a:tailEnd type="none" w="sm" len="sm"/>
          </a:ln>
          <a:effectLst/>
        </p:spPr>
        <p:txBody>
          <a:bodyPr wrap="none">
            <a:prstTxWarp prst="textNoShape">
              <a:avLst/>
            </a:prstTxWarp>
            <a:spAutoFit/>
          </a:bodyPr>
          <a:lstStyle/>
          <a:p>
            <a:pPr algn="l"/>
            <a:r>
              <a:rPr lang="en-US"/>
              <a:t>Clean Waveform</a:t>
            </a:r>
          </a:p>
        </p:txBody>
      </p:sp>
      <p:sp>
        <p:nvSpPr>
          <p:cNvPr id="1056775" name="Line 7"/>
          <p:cNvSpPr>
            <a:spLocks noChangeShapeType="1"/>
          </p:cNvSpPr>
          <p:nvPr/>
        </p:nvSpPr>
        <p:spPr bwMode="auto">
          <a:xfrm>
            <a:off x="5201017" y="3385449"/>
            <a:ext cx="968375" cy="0"/>
          </a:xfrm>
          <a:prstGeom prst="line">
            <a:avLst/>
          </a:prstGeom>
          <a:noFill/>
          <a:ln w="38100"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056776" name="Text Box 8"/>
          <p:cNvSpPr txBox="1">
            <a:spLocks noChangeArrowheads="1"/>
          </p:cNvSpPr>
          <p:nvPr/>
        </p:nvSpPr>
        <p:spPr bwMode="auto">
          <a:xfrm>
            <a:off x="6182092" y="3206062"/>
            <a:ext cx="2463310" cy="400110"/>
          </a:xfrm>
          <a:prstGeom prst="rect">
            <a:avLst/>
          </a:prstGeom>
          <a:noFill/>
          <a:ln w="12700" cap="sq">
            <a:noFill/>
            <a:miter lim="800000"/>
            <a:headEnd type="none" w="sm" len="sm"/>
            <a:tailEnd type="none" w="sm" len="sm"/>
          </a:ln>
          <a:effectLst/>
        </p:spPr>
        <p:txBody>
          <a:bodyPr wrap="none">
            <a:prstTxWarp prst="textNoShape">
              <a:avLst/>
            </a:prstTxWarp>
            <a:spAutoFit/>
          </a:bodyPr>
          <a:lstStyle/>
          <a:p>
            <a:pPr algn="l"/>
            <a:r>
              <a:rPr lang="en-US" dirty="0"/>
              <a:t>Waveform +</a:t>
            </a:r>
            <a:r>
              <a:rPr lang="en-US" dirty="0" smtClean="0"/>
              <a:t> Noise</a:t>
            </a:r>
            <a:endParaRPr lang="en-US" dirty="0"/>
          </a:p>
        </p:txBody>
      </p:sp>
      <p:grpSp>
        <p:nvGrpSpPr>
          <p:cNvPr id="2" name="Group 15"/>
          <p:cNvGrpSpPr/>
          <p:nvPr/>
        </p:nvGrpSpPr>
        <p:grpSpPr>
          <a:xfrm>
            <a:off x="303439" y="2953800"/>
            <a:ext cx="5933418" cy="3904200"/>
            <a:chOff x="1098550" y="1349375"/>
            <a:chExt cx="7023100" cy="4621213"/>
          </a:xfrm>
        </p:grpSpPr>
        <p:pic>
          <p:nvPicPr>
            <p:cNvPr id="1056780" name="Picture 12"/>
            <p:cNvPicPr>
              <a:picLocks noChangeAspect="1" noChangeArrowheads="1"/>
            </p:cNvPicPr>
            <p:nvPr/>
          </p:nvPicPr>
          <p:blipFill>
            <a:blip r:embed="rId3"/>
            <a:srcRect/>
            <a:stretch>
              <a:fillRect/>
            </a:stretch>
          </p:blipFill>
          <p:spPr bwMode="auto">
            <a:xfrm>
              <a:off x="2852738" y="1558925"/>
              <a:ext cx="3454400" cy="4165600"/>
            </a:xfrm>
            <a:prstGeom prst="rect">
              <a:avLst/>
            </a:prstGeom>
            <a:noFill/>
            <a:ln w="12700" cap="sq">
              <a:noFill/>
              <a:miter lim="800000"/>
              <a:headEnd type="none" w="sm" len="sm"/>
              <a:tailEnd type="none" w="sm" len="sm"/>
            </a:ln>
            <a:effectLst/>
          </p:spPr>
        </p:pic>
        <p:pic>
          <p:nvPicPr>
            <p:cNvPr id="1056772" name="Picture 4"/>
            <p:cNvPicPr>
              <a:picLocks noChangeAspect="1" noChangeArrowheads="1"/>
            </p:cNvPicPr>
            <p:nvPr/>
          </p:nvPicPr>
          <p:blipFill>
            <a:blip r:embed="rId4"/>
            <a:srcRect/>
            <a:stretch>
              <a:fillRect/>
            </a:stretch>
          </p:blipFill>
          <p:spPr bwMode="auto">
            <a:xfrm>
              <a:off x="1098550" y="1538288"/>
              <a:ext cx="7023100" cy="4432300"/>
            </a:xfrm>
            <a:prstGeom prst="rect">
              <a:avLst/>
            </a:prstGeom>
            <a:noFill/>
            <a:ln w="12700" cap="sq">
              <a:noFill/>
              <a:miter lim="800000"/>
              <a:headEnd type="none" w="sm" len="sm"/>
              <a:tailEnd type="none" w="sm" len="sm"/>
            </a:ln>
            <a:effectLst/>
          </p:spPr>
        </p:pic>
        <p:sp>
          <p:nvSpPr>
            <p:cNvPr id="1056777" name="Oval 9"/>
            <p:cNvSpPr>
              <a:spLocks noChangeArrowheads="1"/>
            </p:cNvSpPr>
            <p:nvPr/>
          </p:nvSpPr>
          <p:spPr bwMode="auto">
            <a:xfrm>
              <a:off x="4411663" y="1349375"/>
              <a:ext cx="530225" cy="508000"/>
            </a:xfrm>
            <a:prstGeom prst="ellipse">
              <a:avLst/>
            </a:prstGeom>
            <a:noFill/>
            <a:ln w="57150" cap="sq">
              <a:solidFill>
                <a:srgbClr val="F90BFF"/>
              </a:solidFill>
              <a:round/>
              <a:headEnd type="none" w="sm" len="sm"/>
              <a:tailEnd type="none" w="sm" len="sm"/>
            </a:ln>
            <a:effectLst/>
          </p:spPr>
          <p:txBody>
            <a:bodyPr wrap="none" anchor="ctr">
              <a:prstTxWarp prst="textNoShape">
                <a:avLst/>
              </a:prstTxWarp>
            </a:bodyPr>
            <a:lstStyle/>
            <a:p>
              <a:endParaRPr lang="en-US"/>
            </a:p>
          </p:txBody>
        </p:sp>
        <p:sp>
          <p:nvSpPr>
            <p:cNvPr id="1056778" name="Line 10"/>
            <p:cNvSpPr>
              <a:spLocks noChangeShapeType="1"/>
            </p:cNvSpPr>
            <p:nvPr/>
          </p:nvSpPr>
          <p:spPr bwMode="auto">
            <a:xfrm flipV="1">
              <a:off x="2873375" y="1552575"/>
              <a:ext cx="0" cy="4265613"/>
            </a:xfrm>
            <a:prstGeom prst="line">
              <a:avLst/>
            </a:prstGeom>
            <a:noFill/>
            <a:ln w="38100" cap="sq">
              <a:solidFill>
                <a:srgbClr val="F90BFF"/>
              </a:solidFill>
              <a:round/>
              <a:headEnd type="none" w="sm" len="sm"/>
              <a:tailEnd type="none" w="sm" len="sm"/>
            </a:ln>
            <a:effectLst/>
          </p:spPr>
          <p:txBody>
            <a:bodyPr wrap="none" anchor="ctr">
              <a:prstTxWarp prst="textNoShape">
                <a:avLst/>
              </a:prstTxWarp>
            </a:bodyPr>
            <a:lstStyle/>
            <a:p>
              <a:endParaRPr lang="en-US"/>
            </a:p>
          </p:txBody>
        </p:sp>
        <p:sp>
          <p:nvSpPr>
            <p:cNvPr id="1056779" name="Line 11"/>
            <p:cNvSpPr>
              <a:spLocks noChangeShapeType="1"/>
            </p:cNvSpPr>
            <p:nvPr/>
          </p:nvSpPr>
          <p:spPr bwMode="auto">
            <a:xfrm flipV="1">
              <a:off x="6289675" y="1552575"/>
              <a:ext cx="0" cy="4265613"/>
            </a:xfrm>
            <a:prstGeom prst="line">
              <a:avLst/>
            </a:prstGeom>
            <a:noFill/>
            <a:ln w="38100" cap="sq">
              <a:solidFill>
                <a:srgbClr val="F90BFF"/>
              </a:solidFill>
              <a:round/>
              <a:headEnd type="none" w="sm" len="sm"/>
              <a:tailEnd type="none" w="sm" len="sm"/>
            </a:ln>
            <a:effectLst/>
          </p:spPr>
          <p:txBody>
            <a:bodyPr wrap="none" anchor="ctr">
              <a:prstTxWarp prst="textNoShape">
                <a:avLst/>
              </a:prstTxWarp>
            </a:bodyPr>
            <a:lstStyle/>
            <a:p>
              <a:endParaRPr lang="en-US"/>
            </a:p>
          </p:txBody>
        </p:sp>
      </p:grpSp>
      <p:sp>
        <p:nvSpPr>
          <p:cNvPr id="17" name="Rectangle 4"/>
          <p:cNvSpPr txBox="1">
            <a:spLocks noChangeArrowheads="1"/>
          </p:cNvSpPr>
          <p:nvPr/>
        </p:nvSpPr>
        <p:spPr bwMode="black">
          <a:xfrm>
            <a:off x="419100" y="1638301"/>
            <a:ext cx="8724900" cy="110377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900" marR="0" lvl="0" indent="-342900" algn="l" defTabSz="914400" rtl="0" eaLnBrk="1" fontAlgn="base" latinLnBrk="0" hangingPunct="1">
              <a:lnSpc>
                <a:spcPct val="90000"/>
              </a:lnSpc>
              <a:spcBef>
                <a:spcPct val="20000"/>
              </a:spcBef>
              <a:spcAft>
                <a:spcPct val="0"/>
              </a:spcAft>
              <a:buClrTx/>
              <a:buSzPct val="125000"/>
              <a:buFont typeface="Times" pitchFamily="-108" charset="0"/>
              <a:buChar char="•"/>
              <a:tabLst/>
              <a:defRPr/>
            </a:pPr>
            <a:r>
              <a:rPr kumimoji="0" lang="en-US" sz="2400" b="0" i="0" u="none" strike="noStrike" kern="0" cap="none" spc="0" normalizeH="0" baseline="0" noProof="0" dirty="0" smtClean="0">
                <a:ln>
                  <a:noFill/>
                </a:ln>
                <a:solidFill>
                  <a:schemeClr val="tx1"/>
                </a:solidFill>
                <a:effectLst>
                  <a:outerShdw blurRad="38100" dist="38100" dir="2700000" algn="tl">
                    <a:srgbClr val="DDDDDD"/>
                  </a:outerShdw>
                </a:effectLst>
                <a:uLnTx/>
                <a:uFillTx/>
                <a:latin typeface="+mn-lt"/>
                <a:ea typeface="+mn-ea"/>
                <a:cs typeface="+mn-cs"/>
              </a:rPr>
              <a:t>Problem: Peak amplitude biased by number of trials</a:t>
            </a:r>
          </a:p>
          <a:p>
            <a:pPr marL="742950" marR="0" lvl="1" indent="-285750" algn="l" defTabSz="914400" rtl="0" eaLnBrk="1" fontAlgn="base" latinLnBrk="0" hangingPunct="1">
              <a:lnSpc>
                <a:spcPct val="90000"/>
              </a:lnSpc>
              <a:spcBef>
                <a:spcPct val="20000"/>
              </a:spcBef>
              <a:spcAft>
                <a:spcPct val="0"/>
              </a:spcAft>
              <a:buClr>
                <a:schemeClr val="tx1"/>
              </a:buClr>
              <a:buSzPct val="100000"/>
              <a:buFontTx/>
              <a:buChar char="-"/>
              <a:tabLst/>
              <a:defRPr/>
            </a:pPr>
            <a:r>
              <a:rPr kumimoji="0" lang="en-US" sz="2000" b="0" i="0" u="none" strike="noStrike" kern="0" cap="none" spc="0" normalizeH="0" baseline="0" noProof="0" dirty="0" smtClean="0">
                <a:ln>
                  <a:noFill/>
                </a:ln>
                <a:solidFill>
                  <a:schemeClr val="tx1"/>
                </a:solidFill>
                <a:effectLst>
                  <a:outerShdw blurRad="38100" dist="38100" dir="2700000" algn="tl">
                    <a:srgbClr val="DDDDDD"/>
                  </a:outerShdw>
                </a:effectLst>
                <a:uLnTx/>
                <a:uFillTx/>
                <a:latin typeface="+mn-lt"/>
                <a:ea typeface="ＭＳ Ｐゴシック" pitchFamily="-108" charset="-128"/>
              </a:rPr>
              <a:t>Solution: Mean amplitude or select a random subset of </a:t>
            </a:r>
            <a:r>
              <a:rPr kumimoji="0" lang="en-US" sz="2000" b="0" i="0" u="none" strike="noStrike" kern="0" cap="none" spc="0" normalizeH="0" baseline="0" noProof="0" dirty="0" err="1" smtClean="0">
                <a:ln>
                  <a:noFill/>
                </a:ln>
                <a:solidFill>
                  <a:schemeClr val="tx1"/>
                </a:solidFill>
                <a:effectLst>
                  <a:outerShdw blurRad="38100" dist="38100" dir="2700000" algn="tl">
                    <a:srgbClr val="DDDDDD"/>
                  </a:outerShdw>
                </a:effectLst>
                <a:uLnTx/>
                <a:uFillTx/>
                <a:latin typeface="+mn-lt"/>
                <a:ea typeface="ＭＳ Ｐゴシック" pitchFamily="-108" charset="-128"/>
              </a:rPr>
              <a:t>nontargets</a:t>
            </a:r>
            <a:endParaRPr kumimoji="0" lang="en-US" sz="2000" b="0" i="0" u="none" strike="noStrike" kern="0" cap="none" spc="0" normalizeH="0" baseline="0" noProof="0" dirty="0">
              <a:ln>
                <a:noFill/>
              </a:ln>
              <a:solidFill>
                <a:schemeClr val="tx1"/>
              </a:solidFill>
              <a:effectLst>
                <a:outerShdw blurRad="38100" dist="38100" dir="2700000" algn="tl">
                  <a:srgbClr val="DDDDDD"/>
                </a:outerShdw>
              </a:effectLst>
              <a:uLnTx/>
              <a:uFillTx/>
              <a:latin typeface="+mn-lt"/>
              <a:ea typeface="ＭＳ Ｐゴシック" pitchFamily="-108" charset="-128"/>
            </a:endParaRPr>
          </a:p>
        </p:txBody>
      </p:sp>
    </p:spTree>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2466"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p:spPr>
        <p:txBody>
          <a:bodyPr wrap="none" anchor="ctr">
            <a:prstTxWarp prst="textNoShape">
              <a:avLst/>
            </a:prstTxWarp>
          </a:bodyPr>
          <a:lstStyle/>
          <a:p>
            <a:endParaRPr lang="en-US"/>
          </a:p>
        </p:txBody>
      </p:sp>
      <p:sp>
        <p:nvSpPr>
          <p:cNvPr id="1052675" name="Rectangle 3"/>
          <p:cNvSpPr>
            <a:spLocks noGrp="1" noChangeArrowheads="1"/>
          </p:cNvSpPr>
          <p:nvPr>
            <p:ph type="title"/>
          </p:nvPr>
        </p:nvSpPr>
        <p:spPr>
          <a:xfrm>
            <a:off x="457200" y="0"/>
            <a:ext cx="8229600" cy="1143000"/>
          </a:xfrm>
        </p:spPr>
        <p:txBody>
          <a:bodyPr/>
          <a:lstStyle/>
          <a:p>
            <a:pPr eaLnBrk="1" hangingPunct="1">
              <a:defRPr/>
            </a:pPr>
            <a:r>
              <a:rPr lang="en-US">
                <a:ea typeface="+mj-ea"/>
                <a:cs typeface="+mj-cs"/>
              </a:rPr>
              <a:t>Problems and Solutions</a:t>
            </a:r>
          </a:p>
        </p:txBody>
      </p:sp>
      <p:sp>
        <p:nvSpPr>
          <p:cNvPr id="1052676" name="Rectangle 4"/>
          <p:cNvSpPr>
            <a:spLocks noGrp="1" noChangeArrowheads="1"/>
          </p:cNvSpPr>
          <p:nvPr>
            <p:ph type="body" idx="1"/>
          </p:nvPr>
        </p:nvSpPr>
        <p:spPr>
          <a:xfrm>
            <a:off x="419100" y="1638300"/>
            <a:ext cx="8547100" cy="5026025"/>
          </a:xfrm>
        </p:spPr>
        <p:txBody>
          <a:bodyPr/>
          <a:lstStyle/>
          <a:p>
            <a:pPr eaLnBrk="1" hangingPunct="1">
              <a:defRPr/>
            </a:pPr>
            <a:r>
              <a:rPr lang="en-US" dirty="0" smtClean="0">
                <a:ea typeface="+mn-ea"/>
                <a:cs typeface="+mn-cs"/>
              </a:rPr>
              <a:t>Problem</a:t>
            </a:r>
            <a:r>
              <a:rPr lang="en-US" dirty="0">
                <a:ea typeface="+mn-ea"/>
                <a:cs typeface="+mn-cs"/>
              </a:rPr>
              <a:t>: Subjects may be in a different state of arousal during bright and dim blocks</a:t>
            </a:r>
          </a:p>
          <a:p>
            <a:pPr lvl="1" eaLnBrk="1" hangingPunct="1">
              <a:defRPr/>
            </a:pPr>
            <a:r>
              <a:rPr lang="en-US" dirty="0"/>
              <a:t>Solution: Mix brightness levels within </a:t>
            </a:r>
            <a:r>
              <a:rPr lang="en-US" dirty="0" smtClean="0"/>
              <a:t>blocks</a:t>
            </a:r>
            <a:endParaRPr lang="en-US" dirty="0"/>
          </a:p>
        </p:txBody>
      </p:sp>
    </p:spTree>
    <p:extLst>
      <p:ext uri="{BB962C8B-B14F-4D97-AF65-F5344CB8AC3E}">
        <p14:creationId xmlns:p14="http://schemas.microsoft.com/office/powerpoint/2010/main" val="281437551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05267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105267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2676" grpId="0" build="p" autoUpdateAnimBg="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2738"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012739" name="Rectangle 3"/>
          <p:cNvSpPr>
            <a:spLocks noGrp="1" noChangeArrowheads="1"/>
          </p:cNvSpPr>
          <p:nvPr>
            <p:ph type="title"/>
          </p:nvPr>
        </p:nvSpPr>
        <p:spPr>
          <a:xfrm>
            <a:off x="457200" y="0"/>
            <a:ext cx="8229600" cy="1143000"/>
          </a:xfrm>
        </p:spPr>
        <p:txBody>
          <a:bodyPr/>
          <a:lstStyle/>
          <a:p>
            <a:r>
              <a:rPr lang="en-US"/>
              <a:t>More Rules</a:t>
            </a:r>
          </a:p>
        </p:txBody>
      </p:sp>
      <p:sp>
        <p:nvSpPr>
          <p:cNvPr id="1012743" name="Rectangle 7"/>
          <p:cNvSpPr>
            <a:spLocks noChangeArrowheads="1"/>
          </p:cNvSpPr>
          <p:nvPr/>
        </p:nvSpPr>
        <p:spPr bwMode="auto">
          <a:xfrm>
            <a:off x="314325" y="1273745"/>
            <a:ext cx="8593138" cy="5139868"/>
          </a:xfrm>
          <a:prstGeom prst="rect">
            <a:avLst/>
          </a:prstGeom>
          <a:noFill/>
          <a:ln w="12700" cap="sq">
            <a:noFill/>
            <a:miter lim="800000"/>
            <a:headEnd type="none" w="sm" len="sm"/>
            <a:tailEnd type="none" w="sm" len="sm"/>
          </a:ln>
          <a:effectLst/>
        </p:spPr>
        <p:txBody>
          <a:bodyPr>
            <a:prstTxWarp prst="textNoShape">
              <a:avLst/>
            </a:prstTxWarp>
            <a:spAutoFit/>
          </a:bodyPr>
          <a:lstStyle/>
          <a:p>
            <a:pPr algn="l">
              <a:spcAft>
                <a:spcPts val="1200"/>
              </a:spcAft>
            </a:pPr>
            <a:r>
              <a:rPr lang="en-US" sz="2400" u="sng" dirty="0"/>
              <a:t>Rule #6</a:t>
            </a:r>
            <a:r>
              <a:rPr lang="en-US" sz="2400" dirty="0"/>
              <a:t>- Whenever possible, avoid physical </a:t>
            </a:r>
            <a:r>
              <a:rPr lang="en-US" sz="2400" dirty="0" smtClean="0"/>
              <a:t>stimulus confounds </a:t>
            </a:r>
            <a:r>
              <a:rPr lang="en-US" sz="2400" dirty="0"/>
              <a:t>by using the same physical </a:t>
            </a:r>
            <a:r>
              <a:rPr lang="en-US" sz="2400" dirty="0" smtClean="0"/>
              <a:t>stimuli across </a:t>
            </a:r>
            <a:r>
              <a:rPr lang="en-US" sz="2400" dirty="0"/>
              <a:t>different psychological conditions</a:t>
            </a:r>
          </a:p>
          <a:p>
            <a:pPr algn="l">
              <a:spcAft>
                <a:spcPts val="1200"/>
              </a:spcAft>
            </a:pPr>
            <a:r>
              <a:rPr lang="en-US" sz="2400" u="sng" dirty="0"/>
              <a:t>Rule #7</a:t>
            </a:r>
            <a:r>
              <a:rPr lang="en-US" sz="2400" dirty="0"/>
              <a:t>- When physical stimulus confounds cannot </a:t>
            </a:r>
            <a:r>
              <a:rPr lang="en-US" sz="2400" dirty="0" smtClean="0"/>
              <a:t>be avoided</a:t>
            </a:r>
            <a:r>
              <a:rPr lang="en-US" sz="2400" dirty="0"/>
              <a:t>, conduct control experiments </a:t>
            </a:r>
            <a:r>
              <a:rPr lang="en-US" sz="2400" dirty="0" smtClean="0"/>
              <a:t>to assess their plausibility</a:t>
            </a:r>
            <a:endParaRPr lang="en-US" sz="2400" dirty="0"/>
          </a:p>
          <a:p>
            <a:pPr algn="l">
              <a:spcAft>
                <a:spcPts val="1200"/>
              </a:spcAft>
            </a:pPr>
            <a:r>
              <a:rPr lang="en-US" sz="2400" u="sng" dirty="0"/>
              <a:t>Rule #8</a:t>
            </a:r>
            <a:r>
              <a:rPr lang="en-US" sz="2400" dirty="0"/>
              <a:t>- Be cautious when comparing averaged </a:t>
            </a:r>
            <a:r>
              <a:rPr lang="en-US" sz="2400" dirty="0" smtClean="0"/>
              <a:t>ERPs that </a:t>
            </a:r>
            <a:r>
              <a:rPr lang="en-US" sz="2400" dirty="0"/>
              <a:t>are based on different numbers of trials</a:t>
            </a:r>
          </a:p>
          <a:p>
            <a:pPr algn="l">
              <a:spcAft>
                <a:spcPts val="1200"/>
              </a:spcAft>
            </a:pPr>
            <a:r>
              <a:rPr lang="en-US" sz="2400" u="sng" dirty="0"/>
              <a:t>Rule #9</a:t>
            </a:r>
            <a:r>
              <a:rPr lang="en-US" sz="2400" dirty="0"/>
              <a:t>- Be cautious when the presence or timing </a:t>
            </a:r>
            <a:r>
              <a:rPr lang="en-US" sz="2400" dirty="0" smtClean="0"/>
              <a:t>of motor </a:t>
            </a:r>
            <a:r>
              <a:rPr lang="en-US" sz="2400" dirty="0"/>
              <a:t>responses differs between conditions</a:t>
            </a:r>
          </a:p>
          <a:p>
            <a:pPr algn="l">
              <a:spcAft>
                <a:spcPts val="1200"/>
              </a:spcAft>
            </a:pPr>
            <a:r>
              <a:rPr lang="en-US" sz="2400" u="sng" dirty="0"/>
              <a:t>Rule #10</a:t>
            </a:r>
            <a:r>
              <a:rPr lang="en-US" sz="2400" dirty="0"/>
              <a:t>- Whenever possible, experimental </a:t>
            </a:r>
            <a:r>
              <a:rPr lang="en-US" sz="2400" dirty="0" smtClean="0"/>
              <a:t>conditions should </a:t>
            </a:r>
            <a:r>
              <a:rPr lang="en-US" sz="2400" dirty="0"/>
              <a:t>be varied within</a:t>
            </a:r>
            <a:r>
              <a:rPr lang="en-US" sz="2400" dirty="0" smtClean="0"/>
              <a:t> rather </a:t>
            </a:r>
            <a:r>
              <a:rPr lang="en-US" sz="2400" dirty="0"/>
              <a:t>than</a:t>
            </a:r>
            <a:r>
              <a:rPr lang="en-US" sz="2400" dirty="0" smtClean="0"/>
              <a:t> between </a:t>
            </a:r>
            <a:r>
              <a:rPr lang="en-US" sz="2400" dirty="0"/>
              <a:t>trial blocks</a:t>
            </a: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01274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01274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01274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01274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101274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2743" grpId="0" build="p" autoUpdateAnimBg="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Line 2"/>
          <p:cNvSpPr>
            <a:spLocks noChangeShapeType="1"/>
          </p:cNvSpPr>
          <p:nvPr/>
        </p:nvSpPr>
        <p:spPr bwMode="auto">
          <a:xfrm rot="5400000">
            <a:off x="4572000" y="-2969292"/>
            <a:ext cx="0" cy="7924800"/>
          </a:xfrm>
          <a:prstGeom prst="line">
            <a:avLst/>
          </a:prstGeom>
          <a:noFill/>
          <a:ln w="28575" cap="sq">
            <a:solidFill>
              <a:srgbClr val="FF0000"/>
            </a:solidFill>
            <a:round/>
            <a:headEnd type="none" w="sm" len="sm"/>
            <a:tailEnd type="none" w="sm" len="sm"/>
          </a:ln>
        </p:spPr>
        <p:txBody>
          <a:bodyPr wrap="none" anchor="ctr">
            <a:prstTxWarp prst="textNoShape">
              <a:avLst/>
            </a:prstTxWarp>
          </a:bodyPr>
          <a:lstStyle/>
          <a:p>
            <a:endParaRPr lang="en-US"/>
          </a:p>
        </p:txBody>
      </p:sp>
      <p:sp>
        <p:nvSpPr>
          <p:cNvPr id="1054723" name="Rectangle 3"/>
          <p:cNvSpPr>
            <a:spLocks noGrp="1" noChangeArrowheads="1"/>
          </p:cNvSpPr>
          <p:nvPr>
            <p:ph type="title"/>
          </p:nvPr>
        </p:nvSpPr>
        <p:spPr>
          <a:xfrm>
            <a:off x="457200" y="-24479"/>
            <a:ext cx="8229600" cy="1143000"/>
          </a:xfrm>
        </p:spPr>
        <p:txBody>
          <a:bodyPr/>
          <a:lstStyle/>
          <a:p>
            <a:pPr eaLnBrk="1" hangingPunct="1">
              <a:defRPr/>
            </a:pPr>
            <a:r>
              <a:rPr lang="en-US" dirty="0" smtClean="0">
                <a:ea typeface="+mj-ea"/>
                <a:cs typeface="+mj-cs"/>
              </a:rPr>
              <a:t>Timing Advice</a:t>
            </a:r>
            <a:endParaRPr lang="en-US" dirty="0">
              <a:ea typeface="+mj-ea"/>
              <a:cs typeface="+mj-cs"/>
            </a:endParaRPr>
          </a:p>
        </p:txBody>
      </p:sp>
      <p:sp>
        <p:nvSpPr>
          <p:cNvPr id="5" name="Rectangle 4"/>
          <p:cNvSpPr txBox="1">
            <a:spLocks noChangeArrowheads="1"/>
          </p:cNvSpPr>
          <p:nvPr/>
        </p:nvSpPr>
        <p:spPr bwMode="black">
          <a:xfrm>
            <a:off x="419100" y="1428994"/>
            <a:ext cx="8547100" cy="520040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SzPct val="125000"/>
              <a:buFont typeface="Times" pitchFamily="-108" charset="0"/>
              <a:buChar char="•"/>
              <a:defRPr sz="2400">
                <a:solidFill>
                  <a:schemeClr val="tx1"/>
                </a:solidFill>
                <a:effectLst>
                  <a:outerShdw blurRad="38100" dist="38100" dir="2700000" algn="tl">
                    <a:srgbClr val="DDDDDD"/>
                  </a:outerShdw>
                </a:effectLst>
                <a:latin typeface="+mn-lt"/>
                <a:ea typeface="+mn-ea"/>
                <a:cs typeface="+mn-cs"/>
              </a:defRPr>
            </a:lvl1pPr>
            <a:lvl2pPr marL="742950" indent="-285750" algn="l" rtl="0" fontAlgn="base">
              <a:spcBef>
                <a:spcPct val="20000"/>
              </a:spcBef>
              <a:spcAft>
                <a:spcPct val="0"/>
              </a:spcAft>
              <a:buClr>
                <a:schemeClr val="tx1"/>
              </a:buClr>
              <a:buSzPct val="100000"/>
              <a:buChar char="-"/>
              <a:defRPr sz="2000">
                <a:solidFill>
                  <a:schemeClr val="tx1"/>
                </a:solidFill>
                <a:effectLst>
                  <a:outerShdw blurRad="38100" dist="38100" dir="2700000" algn="tl">
                    <a:srgbClr val="DDDDDD"/>
                  </a:outerShdw>
                </a:effectLst>
                <a:latin typeface="+mn-lt"/>
                <a:ea typeface="ＭＳ Ｐゴシック" pitchFamily="-108" charset="-128"/>
              </a:defRPr>
            </a:lvl2pPr>
            <a:lvl3pPr marL="1143000" indent="-228600" algn="l" rtl="0" fontAlgn="base">
              <a:spcBef>
                <a:spcPct val="20000"/>
              </a:spcBef>
              <a:spcAft>
                <a:spcPct val="0"/>
              </a:spcAft>
              <a:buSzPct val="65000"/>
              <a:buFont typeface="Times" pitchFamily="-108" charset="0"/>
              <a:buChar char="•"/>
              <a:defRPr sz="1600">
                <a:solidFill>
                  <a:schemeClr val="tx1"/>
                </a:solidFill>
                <a:effectLst>
                  <a:outerShdw blurRad="38100" dist="38100" dir="2700000" algn="tl">
                    <a:srgbClr val="DDDDDD"/>
                  </a:outerShdw>
                </a:effectLst>
                <a:latin typeface="+mn-lt"/>
                <a:ea typeface="ＭＳ Ｐゴシック" pitchFamily="-108" charset="-128"/>
              </a:defRPr>
            </a:lvl3pPr>
            <a:lvl4pPr marL="1600200" indent="-228600" algn="l" rtl="0" fontAlgn="base">
              <a:spcBef>
                <a:spcPct val="20000"/>
              </a:spcBef>
              <a:spcAft>
                <a:spcPct val="0"/>
              </a:spcAft>
              <a:buClr>
                <a:schemeClr val="tx1"/>
              </a:buClr>
              <a:buSzPct val="65000"/>
              <a:buFont typeface="Wingdings" pitchFamily="-108" charset="2"/>
              <a:buChar char="n"/>
              <a:defRPr sz="1400">
                <a:solidFill>
                  <a:schemeClr val="tx1"/>
                </a:solidFill>
                <a:effectLst>
                  <a:outerShdw blurRad="38100" dist="38100" dir="2700000" algn="tl">
                    <a:srgbClr val="DDDDDD"/>
                  </a:outerShdw>
                </a:effectLst>
                <a:latin typeface="+mn-lt"/>
                <a:ea typeface="ＭＳ Ｐゴシック" pitchFamily="-108" charset="-128"/>
              </a:defRPr>
            </a:lvl4pPr>
            <a:lvl5pPr marL="2057400" indent="-228600" algn="l" rtl="0" fontAlgn="base">
              <a:spcBef>
                <a:spcPct val="20000"/>
              </a:spcBef>
              <a:spcAft>
                <a:spcPct val="0"/>
              </a:spcAft>
              <a:buClr>
                <a:schemeClr val="folHlink"/>
              </a:buClr>
              <a:buSzPct val="65000"/>
              <a:buFont typeface="Wingdings" pitchFamily="-108" charset="2"/>
              <a:buChar char="n"/>
              <a:defRPr sz="1200">
                <a:solidFill>
                  <a:schemeClr val="tx1"/>
                </a:solidFill>
                <a:effectLst>
                  <a:outerShdw blurRad="38100" dist="38100" dir="2700000" algn="tl">
                    <a:srgbClr val="DDDDDD"/>
                  </a:outerShdw>
                </a:effectLst>
                <a:latin typeface="+mn-lt"/>
                <a:ea typeface="ＭＳ Ｐゴシック" pitchFamily="-108" charset="-128"/>
              </a:defRPr>
            </a:lvl5pPr>
            <a:lvl6pPr marL="2514600" indent="-228600" algn="l" rtl="0" fontAlgn="base">
              <a:spcBef>
                <a:spcPct val="20000"/>
              </a:spcBef>
              <a:spcAft>
                <a:spcPct val="0"/>
              </a:spcAft>
              <a:buClr>
                <a:schemeClr val="folHlink"/>
              </a:buClr>
              <a:buSzPct val="65000"/>
              <a:buFont typeface="Wingdings" pitchFamily="-108" charset="2"/>
              <a:buChar char="n"/>
              <a:defRPr sz="1200">
                <a:solidFill>
                  <a:schemeClr val="tx1"/>
                </a:solidFill>
                <a:effectLst>
                  <a:outerShdw blurRad="38100" dist="38100" dir="2700000" algn="tl">
                    <a:srgbClr val="DDDDDD"/>
                  </a:outerShdw>
                </a:effectLst>
                <a:latin typeface="+mn-lt"/>
                <a:ea typeface="ＭＳ Ｐゴシック" pitchFamily="-108" charset="-128"/>
              </a:defRPr>
            </a:lvl6pPr>
            <a:lvl7pPr marL="2971800" indent="-228600" algn="l" rtl="0" fontAlgn="base">
              <a:spcBef>
                <a:spcPct val="20000"/>
              </a:spcBef>
              <a:spcAft>
                <a:spcPct val="0"/>
              </a:spcAft>
              <a:buClr>
                <a:schemeClr val="folHlink"/>
              </a:buClr>
              <a:buSzPct val="65000"/>
              <a:buFont typeface="Wingdings" pitchFamily="-108" charset="2"/>
              <a:buChar char="n"/>
              <a:defRPr sz="1200">
                <a:solidFill>
                  <a:schemeClr val="tx1"/>
                </a:solidFill>
                <a:effectLst>
                  <a:outerShdw blurRad="38100" dist="38100" dir="2700000" algn="tl">
                    <a:srgbClr val="DDDDDD"/>
                  </a:outerShdw>
                </a:effectLst>
                <a:latin typeface="+mn-lt"/>
                <a:ea typeface="ＭＳ Ｐゴシック" pitchFamily="-108" charset="-128"/>
              </a:defRPr>
            </a:lvl7pPr>
            <a:lvl8pPr marL="3429000" indent="-228600" algn="l" rtl="0" fontAlgn="base">
              <a:spcBef>
                <a:spcPct val="20000"/>
              </a:spcBef>
              <a:spcAft>
                <a:spcPct val="0"/>
              </a:spcAft>
              <a:buClr>
                <a:schemeClr val="folHlink"/>
              </a:buClr>
              <a:buSzPct val="65000"/>
              <a:buFont typeface="Wingdings" pitchFamily="-108" charset="2"/>
              <a:buChar char="n"/>
              <a:defRPr sz="1200">
                <a:solidFill>
                  <a:schemeClr val="tx1"/>
                </a:solidFill>
                <a:effectLst>
                  <a:outerShdw blurRad="38100" dist="38100" dir="2700000" algn="tl">
                    <a:srgbClr val="DDDDDD"/>
                  </a:outerShdw>
                </a:effectLst>
                <a:latin typeface="+mn-lt"/>
                <a:ea typeface="ＭＳ Ｐゴシック" pitchFamily="-108" charset="-128"/>
              </a:defRPr>
            </a:lvl8pPr>
            <a:lvl9pPr marL="3886200" indent="-228600" algn="l" rtl="0" fontAlgn="base">
              <a:spcBef>
                <a:spcPct val="20000"/>
              </a:spcBef>
              <a:spcAft>
                <a:spcPct val="0"/>
              </a:spcAft>
              <a:buClr>
                <a:schemeClr val="folHlink"/>
              </a:buClr>
              <a:buSzPct val="65000"/>
              <a:buFont typeface="Wingdings" pitchFamily="-108" charset="2"/>
              <a:buChar char="n"/>
              <a:defRPr sz="1200">
                <a:solidFill>
                  <a:schemeClr val="tx1"/>
                </a:solidFill>
                <a:effectLst>
                  <a:outerShdw blurRad="38100" dist="38100" dir="2700000" algn="tl">
                    <a:srgbClr val="DDDDDD"/>
                  </a:outerShdw>
                </a:effectLst>
                <a:latin typeface="+mn-lt"/>
                <a:ea typeface="ＭＳ Ｐゴシック" pitchFamily="-108" charset="-128"/>
              </a:defRPr>
            </a:lvl9pPr>
          </a:lstStyle>
          <a:p>
            <a:pPr>
              <a:defRPr/>
            </a:pPr>
            <a:r>
              <a:rPr lang="en-US" dirty="0" smtClean="0"/>
              <a:t>Duration for visual stimuli</a:t>
            </a:r>
          </a:p>
          <a:p>
            <a:pPr lvl="1">
              <a:defRPr/>
            </a:pPr>
            <a:r>
              <a:rPr lang="en-US" dirty="0" smtClean="0"/>
              <a:t>100-200 ms, or else longer than time period of interest</a:t>
            </a:r>
          </a:p>
          <a:p>
            <a:pPr lvl="1">
              <a:defRPr/>
            </a:pPr>
            <a:r>
              <a:rPr lang="en-US" dirty="0" smtClean="0"/>
              <a:t>&gt;100 ms -&gt; Offset response</a:t>
            </a:r>
          </a:p>
          <a:p>
            <a:pPr lvl="1">
              <a:defRPr/>
            </a:pPr>
            <a:r>
              <a:rPr lang="en-US" dirty="0" smtClean="0"/>
              <a:t>&lt;100 ms -&gt; dimmer, not shorter</a:t>
            </a:r>
            <a:endParaRPr lang="en-US" dirty="0"/>
          </a:p>
        </p:txBody>
      </p:sp>
      <p:pic>
        <p:nvPicPr>
          <p:cNvPr id="3" name="Picture 2"/>
          <p:cNvPicPr>
            <a:picLocks noChangeAspect="1"/>
          </p:cNvPicPr>
          <p:nvPr/>
        </p:nvPicPr>
        <p:blipFill>
          <a:blip r:embed="rId3"/>
          <a:stretch>
            <a:fillRect/>
          </a:stretch>
        </p:blipFill>
        <p:spPr>
          <a:xfrm>
            <a:off x="2133600" y="3276599"/>
            <a:ext cx="4292600" cy="3352799"/>
          </a:xfrm>
          <a:prstGeom prst="rect">
            <a:avLst/>
          </a:prstGeom>
        </p:spPr>
      </p:pic>
    </p:spTree>
    <p:extLst>
      <p:ext uri="{BB962C8B-B14F-4D97-AF65-F5344CB8AC3E}">
        <p14:creationId xmlns:p14="http://schemas.microsoft.com/office/powerpoint/2010/main" val="42363388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2"/>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p:spPr>
        <p:txBody>
          <a:bodyPr wrap="none" anchor="ctr">
            <a:prstTxWarp prst="textNoShape">
              <a:avLst/>
            </a:prstTxWarp>
          </a:bodyPr>
          <a:lstStyle/>
          <a:p>
            <a:endParaRPr lang="en-US"/>
          </a:p>
        </p:txBody>
      </p:sp>
      <p:sp>
        <p:nvSpPr>
          <p:cNvPr id="1054723" name="Rectangle 3"/>
          <p:cNvSpPr>
            <a:spLocks noGrp="1" noChangeArrowheads="1"/>
          </p:cNvSpPr>
          <p:nvPr>
            <p:ph type="title"/>
          </p:nvPr>
        </p:nvSpPr>
        <p:spPr>
          <a:xfrm>
            <a:off x="457200" y="0"/>
            <a:ext cx="8229600" cy="1143000"/>
          </a:xfrm>
        </p:spPr>
        <p:txBody>
          <a:bodyPr/>
          <a:lstStyle/>
          <a:p>
            <a:pPr eaLnBrk="1" hangingPunct="1">
              <a:defRPr/>
            </a:pPr>
            <a:r>
              <a:rPr lang="en-US" dirty="0" smtClean="0">
                <a:solidFill>
                  <a:srgbClr val="000000"/>
                </a:solidFill>
                <a:ea typeface="+mj-ea"/>
                <a:cs typeface="+mj-cs"/>
              </a:rPr>
              <a:t>Timing Advice</a:t>
            </a:r>
            <a:endParaRPr lang="en-US" dirty="0">
              <a:solidFill>
                <a:srgbClr val="000000"/>
              </a:solidFill>
              <a:ea typeface="+mj-ea"/>
              <a:cs typeface="+mj-cs"/>
            </a:endParaRPr>
          </a:p>
        </p:txBody>
      </p:sp>
      <p:sp>
        <p:nvSpPr>
          <p:cNvPr id="5" name="Rectangle 4"/>
          <p:cNvSpPr txBox="1">
            <a:spLocks noChangeArrowheads="1"/>
          </p:cNvSpPr>
          <p:nvPr/>
        </p:nvSpPr>
        <p:spPr bwMode="black">
          <a:xfrm>
            <a:off x="419100" y="1428994"/>
            <a:ext cx="8547100" cy="520040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SzPct val="125000"/>
              <a:buFont typeface="Times" pitchFamily="-108" charset="0"/>
              <a:buChar char="•"/>
              <a:defRPr sz="2400">
                <a:solidFill>
                  <a:schemeClr val="tx1"/>
                </a:solidFill>
                <a:effectLst>
                  <a:outerShdw blurRad="38100" dist="38100" dir="2700000" algn="tl">
                    <a:srgbClr val="DDDDDD"/>
                  </a:outerShdw>
                </a:effectLst>
                <a:latin typeface="+mn-lt"/>
                <a:ea typeface="+mn-ea"/>
                <a:cs typeface="+mn-cs"/>
              </a:defRPr>
            </a:lvl1pPr>
            <a:lvl2pPr marL="742950" indent="-285750" algn="l" rtl="0" fontAlgn="base">
              <a:spcBef>
                <a:spcPct val="20000"/>
              </a:spcBef>
              <a:spcAft>
                <a:spcPct val="0"/>
              </a:spcAft>
              <a:buClr>
                <a:schemeClr val="tx1"/>
              </a:buClr>
              <a:buSzPct val="100000"/>
              <a:buChar char="-"/>
              <a:defRPr sz="2000">
                <a:solidFill>
                  <a:schemeClr val="tx1"/>
                </a:solidFill>
                <a:effectLst>
                  <a:outerShdw blurRad="38100" dist="38100" dir="2700000" algn="tl">
                    <a:srgbClr val="DDDDDD"/>
                  </a:outerShdw>
                </a:effectLst>
                <a:latin typeface="+mn-lt"/>
                <a:ea typeface="ＭＳ Ｐゴシック" pitchFamily="-108" charset="-128"/>
              </a:defRPr>
            </a:lvl2pPr>
            <a:lvl3pPr marL="1143000" indent="-228600" algn="l" rtl="0" fontAlgn="base">
              <a:spcBef>
                <a:spcPct val="20000"/>
              </a:spcBef>
              <a:spcAft>
                <a:spcPct val="0"/>
              </a:spcAft>
              <a:buSzPct val="65000"/>
              <a:buFont typeface="Times" pitchFamily="-108" charset="0"/>
              <a:buChar char="•"/>
              <a:defRPr sz="1600">
                <a:solidFill>
                  <a:schemeClr val="tx1"/>
                </a:solidFill>
                <a:effectLst>
                  <a:outerShdw blurRad="38100" dist="38100" dir="2700000" algn="tl">
                    <a:srgbClr val="DDDDDD"/>
                  </a:outerShdw>
                </a:effectLst>
                <a:latin typeface="+mn-lt"/>
                <a:ea typeface="ＭＳ Ｐゴシック" pitchFamily="-108" charset="-128"/>
              </a:defRPr>
            </a:lvl3pPr>
            <a:lvl4pPr marL="1600200" indent="-228600" algn="l" rtl="0" fontAlgn="base">
              <a:spcBef>
                <a:spcPct val="20000"/>
              </a:spcBef>
              <a:spcAft>
                <a:spcPct val="0"/>
              </a:spcAft>
              <a:buClr>
                <a:schemeClr val="tx1"/>
              </a:buClr>
              <a:buSzPct val="65000"/>
              <a:buFont typeface="Wingdings" pitchFamily="-108" charset="2"/>
              <a:buChar char="n"/>
              <a:defRPr sz="1400">
                <a:solidFill>
                  <a:schemeClr val="tx1"/>
                </a:solidFill>
                <a:effectLst>
                  <a:outerShdw blurRad="38100" dist="38100" dir="2700000" algn="tl">
                    <a:srgbClr val="DDDDDD"/>
                  </a:outerShdw>
                </a:effectLst>
                <a:latin typeface="+mn-lt"/>
                <a:ea typeface="ＭＳ Ｐゴシック" pitchFamily="-108" charset="-128"/>
              </a:defRPr>
            </a:lvl4pPr>
            <a:lvl5pPr marL="2057400" indent="-228600" algn="l" rtl="0" fontAlgn="base">
              <a:spcBef>
                <a:spcPct val="20000"/>
              </a:spcBef>
              <a:spcAft>
                <a:spcPct val="0"/>
              </a:spcAft>
              <a:buClr>
                <a:schemeClr val="folHlink"/>
              </a:buClr>
              <a:buSzPct val="65000"/>
              <a:buFont typeface="Wingdings" pitchFamily="-108" charset="2"/>
              <a:buChar char="n"/>
              <a:defRPr sz="1200">
                <a:solidFill>
                  <a:schemeClr val="tx1"/>
                </a:solidFill>
                <a:effectLst>
                  <a:outerShdw blurRad="38100" dist="38100" dir="2700000" algn="tl">
                    <a:srgbClr val="DDDDDD"/>
                  </a:outerShdw>
                </a:effectLst>
                <a:latin typeface="+mn-lt"/>
                <a:ea typeface="ＭＳ Ｐゴシック" pitchFamily="-108" charset="-128"/>
              </a:defRPr>
            </a:lvl5pPr>
            <a:lvl6pPr marL="2514600" indent="-228600" algn="l" rtl="0" fontAlgn="base">
              <a:spcBef>
                <a:spcPct val="20000"/>
              </a:spcBef>
              <a:spcAft>
                <a:spcPct val="0"/>
              </a:spcAft>
              <a:buClr>
                <a:schemeClr val="folHlink"/>
              </a:buClr>
              <a:buSzPct val="65000"/>
              <a:buFont typeface="Wingdings" pitchFamily="-108" charset="2"/>
              <a:buChar char="n"/>
              <a:defRPr sz="1200">
                <a:solidFill>
                  <a:schemeClr val="tx1"/>
                </a:solidFill>
                <a:effectLst>
                  <a:outerShdw blurRad="38100" dist="38100" dir="2700000" algn="tl">
                    <a:srgbClr val="DDDDDD"/>
                  </a:outerShdw>
                </a:effectLst>
                <a:latin typeface="+mn-lt"/>
                <a:ea typeface="ＭＳ Ｐゴシック" pitchFamily="-108" charset="-128"/>
              </a:defRPr>
            </a:lvl6pPr>
            <a:lvl7pPr marL="2971800" indent="-228600" algn="l" rtl="0" fontAlgn="base">
              <a:spcBef>
                <a:spcPct val="20000"/>
              </a:spcBef>
              <a:spcAft>
                <a:spcPct val="0"/>
              </a:spcAft>
              <a:buClr>
                <a:schemeClr val="folHlink"/>
              </a:buClr>
              <a:buSzPct val="65000"/>
              <a:buFont typeface="Wingdings" pitchFamily="-108" charset="2"/>
              <a:buChar char="n"/>
              <a:defRPr sz="1200">
                <a:solidFill>
                  <a:schemeClr val="tx1"/>
                </a:solidFill>
                <a:effectLst>
                  <a:outerShdw blurRad="38100" dist="38100" dir="2700000" algn="tl">
                    <a:srgbClr val="DDDDDD"/>
                  </a:outerShdw>
                </a:effectLst>
                <a:latin typeface="+mn-lt"/>
                <a:ea typeface="ＭＳ Ｐゴシック" pitchFamily="-108" charset="-128"/>
              </a:defRPr>
            </a:lvl7pPr>
            <a:lvl8pPr marL="3429000" indent="-228600" algn="l" rtl="0" fontAlgn="base">
              <a:spcBef>
                <a:spcPct val="20000"/>
              </a:spcBef>
              <a:spcAft>
                <a:spcPct val="0"/>
              </a:spcAft>
              <a:buClr>
                <a:schemeClr val="folHlink"/>
              </a:buClr>
              <a:buSzPct val="65000"/>
              <a:buFont typeface="Wingdings" pitchFamily="-108" charset="2"/>
              <a:buChar char="n"/>
              <a:defRPr sz="1200">
                <a:solidFill>
                  <a:schemeClr val="tx1"/>
                </a:solidFill>
                <a:effectLst>
                  <a:outerShdw blurRad="38100" dist="38100" dir="2700000" algn="tl">
                    <a:srgbClr val="DDDDDD"/>
                  </a:outerShdw>
                </a:effectLst>
                <a:latin typeface="+mn-lt"/>
                <a:ea typeface="ＭＳ Ｐゴシック" pitchFamily="-108" charset="-128"/>
              </a:defRPr>
            </a:lvl8pPr>
            <a:lvl9pPr marL="3886200" indent="-228600" algn="l" rtl="0" fontAlgn="base">
              <a:spcBef>
                <a:spcPct val="20000"/>
              </a:spcBef>
              <a:spcAft>
                <a:spcPct val="0"/>
              </a:spcAft>
              <a:buClr>
                <a:schemeClr val="folHlink"/>
              </a:buClr>
              <a:buSzPct val="65000"/>
              <a:buFont typeface="Wingdings" pitchFamily="-108" charset="2"/>
              <a:buChar char="n"/>
              <a:defRPr sz="1200">
                <a:solidFill>
                  <a:schemeClr val="tx1"/>
                </a:solidFill>
                <a:effectLst>
                  <a:outerShdw blurRad="38100" dist="38100" dir="2700000" algn="tl">
                    <a:srgbClr val="DDDDDD"/>
                  </a:outerShdw>
                </a:effectLst>
                <a:latin typeface="+mn-lt"/>
                <a:ea typeface="ＭＳ Ｐゴシック" pitchFamily="-108" charset="-128"/>
              </a:defRPr>
            </a:lvl9pPr>
          </a:lstStyle>
          <a:p>
            <a:pPr>
              <a:defRPr/>
            </a:pPr>
            <a:r>
              <a:rPr lang="en-US" dirty="0" smtClean="0"/>
              <a:t>Trial duration</a:t>
            </a:r>
          </a:p>
          <a:p>
            <a:pPr lvl="1">
              <a:defRPr/>
            </a:pPr>
            <a:r>
              <a:rPr lang="en-US" dirty="0" smtClean="0"/>
              <a:t>As short as possible to maximize # trials/session</a:t>
            </a:r>
          </a:p>
          <a:p>
            <a:pPr lvl="1">
              <a:defRPr/>
            </a:pPr>
            <a:r>
              <a:rPr lang="en-US" dirty="0" smtClean="0"/>
              <a:t>But longer means fewer overlap problems</a:t>
            </a:r>
          </a:p>
          <a:p>
            <a:pPr lvl="1">
              <a:defRPr/>
            </a:pPr>
            <a:r>
              <a:rPr lang="en-US" dirty="0" smtClean="0"/>
              <a:t>And longer means less sensory adaptation</a:t>
            </a:r>
          </a:p>
          <a:p>
            <a:pPr lvl="1">
              <a:defRPr/>
            </a:pPr>
            <a:r>
              <a:rPr lang="en-US" dirty="0" smtClean="0"/>
              <a:t>&gt;=1500 ms if subjects respond on every trial</a:t>
            </a:r>
          </a:p>
          <a:p>
            <a:pPr lvl="1">
              <a:defRPr/>
            </a:pPr>
            <a:r>
              <a:rPr lang="en-US" dirty="0" smtClean="0"/>
              <a:t>Add jitter of at least ±50 ms to avoid alpha entrainment</a:t>
            </a:r>
          </a:p>
          <a:p>
            <a:pPr lvl="1">
              <a:defRPr/>
            </a:pPr>
            <a:r>
              <a:rPr lang="en-US" dirty="0" smtClean="0"/>
              <a:t>Add more jitter to reduce overlap</a:t>
            </a:r>
          </a:p>
          <a:p>
            <a:pPr>
              <a:defRPr/>
            </a:pPr>
            <a:r>
              <a:rPr lang="en-US" dirty="0" smtClean="0"/>
              <a:t>Your system may have a delay between the event code and the actual stimulus</a:t>
            </a:r>
          </a:p>
          <a:p>
            <a:pPr lvl="1">
              <a:defRPr/>
            </a:pPr>
            <a:r>
              <a:rPr lang="en-US" dirty="0" smtClean="0"/>
              <a:t>LCD monitors typically have a delay of 5-30 ms before anything is presented</a:t>
            </a:r>
          </a:p>
          <a:p>
            <a:pPr lvl="1">
              <a:defRPr/>
            </a:pPr>
            <a:r>
              <a:rPr lang="en-US" dirty="0" smtClean="0"/>
              <a:t>CRT monitors start at the top of the screen, so stimuli appear with a delay of 10-15 ms near the bottom</a:t>
            </a:r>
          </a:p>
          <a:p>
            <a:pPr lvl="1">
              <a:defRPr/>
            </a:pPr>
            <a:r>
              <a:rPr lang="en-US" dirty="0" smtClean="0"/>
              <a:t>You should measure this and adjust accordingly</a:t>
            </a:r>
          </a:p>
          <a:p>
            <a:pPr lvl="1">
              <a:defRPr/>
            </a:pPr>
            <a:endParaRPr lang="en-US" dirty="0"/>
          </a:p>
        </p:txBody>
      </p:sp>
    </p:spTree>
    <p:extLst>
      <p:ext uri="{BB962C8B-B14F-4D97-AF65-F5344CB8AC3E}">
        <p14:creationId xmlns:p14="http://schemas.microsoft.com/office/powerpoint/2010/main" val="2209531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9" end="9"/>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2"/>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2738"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012739" name="Rectangle 3"/>
          <p:cNvSpPr>
            <a:spLocks noGrp="1" noChangeArrowheads="1"/>
          </p:cNvSpPr>
          <p:nvPr>
            <p:ph type="title"/>
          </p:nvPr>
        </p:nvSpPr>
        <p:spPr>
          <a:xfrm>
            <a:off x="457200" y="0"/>
            <a:ext cx="8229600" cy="1143000"/>
          </a:xfrm>
        </p:spPr>
        <p:txBody>
          <a:bodyPr/>
          <a:lstStyle/>
          <a:p>
            <a:r>
              <a:rPr lang="en-US" dirty="0" smtClean="0"/>
              <a:t>Some General Advice</a:t>
            </a:r>
            <a:endParaRPr lang="en-US" dirty="0"/>
          </a:p>
        </p:txBody>
      </p:sp>
      <p:sp>
        <p:nvSpPr>
          <p:cNvPr id="5" name="Rectangle 4"/>
          <p:cNvSpPr txBox="1">
            <a:spLocks noChangeArrowheads="1"/>
          </p:cNvSpPr>
          <p:nvPr/>
        </p:nvSpPr>
        <p:spPr bwMode="black">
          <a:xfrm>
            <a:off x="419100" y="1224039"/>
            <a:ext cx="8724900" cy="542506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900" marR="0" lvl="0" indent="-342900" algn="l" defTabSz="914400" rtl="0" eaLnBrk="1" fontAlgn="base" latinLnBrk="0" hangingPunct="1">
              <a:lnSpc>
                <a:spcPct val="100000"/>
              </a:lnSpc>
              <a:spcBef>
                <a:spcPct val="20000"/>
              </a:spcBef>
              <a:spcAft>
                <a:spcPct val="0"/>
              </a:spcAft>
              <a:buClrTx/>
              <a:buSzPct val="125000"/>
              <a:buFont typeface="Times" pitchFamily="-112" charset="0"/>
              <a:buChar char="•"/>
              <a:tabLst/>
              <a:defRPr/>
            </a:pPr>
            <a:r>
              <a:rPr lang="en-US" sz="2400" kern="0" dirty="0" smtClean="0">
                <a:effectLst>
                  <a:outerShdw blurRad="38100" dist="38100" dir="2700000" algn="tl">
                    <a:srgbClr val="DDDDDD"/>
                  </a:outerShdw>
                </a:effectLst>
                <a:latin typeface="+mn-lt"/>
              </a:rPr>
              <a:t>ERP experiments are hard to design perfectly</a:t>
            </a:r>
          </a:p>
          <a:p>
            <a:pPr marL="342900" marR="0" lvl="0" indent="-342900" algn="l" defTabSz="914400" rtl="0" eaLnBrk="1" fontAlgn="base" latinLnBrk="0" hangingPunct="1">
              <a:lnSpc>
                <a:spcPct val="100000"/>
              </a:lnSpc>
              <a:spcBef>
                <a:spcPct val="20000"/>
              </a:spcBef>
              <a:spcAft>
                <a:spcPct val="0"/>
              </a:spcAft>
              <a:buClrTx/>
              <a:buSzPct val="125000"/>
              <a:buFont typeface="Times" pitchFamily="-112" charset="0"/>
              <a:buChar char="•"/>
              <a:tabLst/>
              <a:defRPr/>
            </a:pPr>
            <a:r>
              <a:rPr lang="en-US" sz="2400" kern="0" dirty="0" smtClean="0">
                <a:effectLst>
                  <a:outerShdw blurRad="38100" dist="38100" dir="2700000" algn="tl">
                    <a:srgbClr val="DDDDDD"/>
                  </a:outerShdw>
                </a:effectLst>
                <a:latin typeface="+mn-lt"/>
              </a:rPr>
              <a:t>You will constantly be frustrated by the need to balance the number of conditions with the number of trials per condition</a:t>
            </a:r>
          </a:p>
          <a:p>
            <a:pPr marL="342900" marR="0" lvl="0" indent="-342900" algn="l" defTabSz="914400" rtl="0" eaLnBrk="1" fontAlgn="base" latinLnBrk="0" hangingPunct="1">
              <a:lnSpc>
                <a:spcPct val="100000"/>
              </a:lnSpc>
              <a:spcBef>
                <a:spcPct val="20000"/>
              </a:spcBef>
              <a:spcAft>
                <a:spcPct val="0"/>
              </a:spcAft>
              <a:buClrTx/>
              <a:buSzPct val="125000"/>
              <a:buFont typeface="Times" pitchFamily="-112" charset="0"/>
              <a:buChar char="•"/>
              <a:tabLst/>
              <a:defRPr/>
            </a:pPr>
            <a:r>
              <a:rPr lang="en-US" sz="2400" kern="0" dirty="0" smtClean="0">
                <a:effectLst>
                  <a:outerShdw blurRad="38100" dist="38100" dir="2700000" algn="tl">
                    <a:srgbClr val="DDDDDD"/>
                  </a:outerShdw>
                </a:effectLst>
                <a:latin typeface="+mn-lt"/>
              </a:rPr>
              <a:t>Keep each experiment as simple as possible, and realize that you will probably need multiple experiments</a:t>
            </a:r>
          </a:p>
          <a:p>
            <a:pPr marL="742950" lvl="1" indent="-285750" algn="l" eaLnBrk="1" hangingPunct="1">
              <a:spcBef>
                <a:spcPct val="20000"/>
              </a:spcBef>
              <a:buClr>
                <a:schemeClr val="tx1"/>
              </a:buClr>
              <a:buSzPct val="100000"/>
              <a:buFont typeface="Times" pitchFamily="-112" charset="0"/>
              <a:buChar char="-"/>
              <a:defRPr/>
            </a:pPr>
            <a:r>
              <a:rPr lang="en-US" dirty="0" smtClean="0">
                <a:effectLst>
                  <a:outerShdw blurRad="38100" dist="38100" dir="2700000" algn="tl">
                    <a:srgbClr val="DDDDDD"/>
                  </a:outerShdw>
                </a:effectLst>
                <a:latin typeface="+mn-lt"/>
                <a:ea typeface="ＭＳ Ｐゴシック" pitchFamily="-108" charset="-128"/>
              </a:rPr>
              <a:t>The additional experiments will provide replications</a:t>
            </a:r>
          </a:p>
          <a:p>
            <a:pPr marL="342900" indent="-342900" algn="l" eaLnBrk="1" hangingPunct="1">
              <a:spcBef>
                <a:spcPct val="20000"/>
              </a:spcBef>
              <a:buSzPct val="125000"/>
              <a:buFont typeface="Times" pitchFamily="-112" charset="0"/>
              <a:buChar char="•"/>
            </a:pPr>
            <a:r>
              <a:rPr lang="en-US" sz="2400" kern="0" dirty="0" smtClean="0">
                <a:effectLst>
                  <a:outerShdw blurRad="38100" dist="38100" dir="2700000" algn="tl">
                    <a:srgbClr val="DDDDDD"/>
                  </a:outerShdw>
                </a:effectLst>
                <a:latin typeface="+mn-lt"/>
              </a:rPr>
              <a:t>In the end, this will save you time</a:t>
            </a:r>
          </a:p>
          <a:p>
            <a:pPr marL="342900" indent="-342900" algn="l" eaLnBrk="1" hangingPunct="1">
              <a:spcBef>
                <a:spcPct val="20000"/>
              </a:spcBef>
              <a:buSzPct val="125000"/>
              <a:buFont typeface="Times" pitchFamily="-112" charset="0"/>
              <a:buChar char="•"/>
            </a:pPr>
            <a:r>
              <a:rPr lang="en-US" sz="2400" kern="0" dirty="0" smtClean="0">
                <a:effectLst>
                  <a:outerShdw blurRad="38100" dist="38100" dir="2700000" algn="tl">
                    <a:srgbClr val="DDDDDD"/>
                  </a:outerShdw>
                </a:effectLst>
                <a:latin typeface="+mn-lt"/>
              </a:rPr>
              <a:t>Each experiment will teach you something that will allow you to do a better job with the next experiment</a:t>
            </a:r>
          </a:p>
          <a:p>
            <a:pPr marL="342900" indent="-342900" algn="l" eaLnBrk="1" hangingPunct="1">
              <a:spcBef>
                <a:spcPct val="20000"/>
              </a:spcBef>
              <a:buSzPct val="125000"/>
              <a:buFont typeface="Times" pitchFamily="-112" charset="0"/>
              <a:buChar char="•"/>
            </a:pPr>
            <a:r>
              <a:rPr lang="en-US" sz="2400" kern="0" dirty="0" smtClean="0">
                <a:effectLst>
                  <a:outerShdw blurRad="38100" dist="38100" dir="2700000" algn="tl">
                    <a:srgbClr val="DDDDDD"/>
                  </a:outerShdw>
                </a:effectLst>
                <a:latin typeface="+mn-lt"/>
              </a:rPr>
              <a:t>“Don’t try to do the last experiment first”</a:t>
            </a:r>
          </a:p>
          <a:p>
            <a:pPr marL="342900" indent="-342900" algn="l" eaLnBrk="1" hangingPunct="1">
              <a:spcBef>
                <a:spcPct val="20000"/>
              </a:spcBef>
              <a:buSzPct val="125000"/>
              <a:buFont typeface="Times" pitchFamily="-112" charset="0"/>
              <a:buChar char="•"/>
            </a:pPr>
            <a:r>
              <a:rPr lang="en-US" sz="2400" kern="0" dirty="0" smtClean="0">
                <a:effectLst>
                  <a:outerShdw blurRad="38100" dist="38100" dir="2700000" algn="tl">
                    <a:srgbClr val="DDDDDD"/>
                  </a:outerShdw>
                </a:effectLst>
                <a:latin typeface="+mn-lt"/>
              </a:rPr>
              <a:t>“Context of Discovery” vs. “Context of Justification”</a:t>
            </a: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5">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5">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5">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499"/>
                                          </p:stCondLst>
                                        </p:cTn>
                                        <p:tgtEl>
                                          <p:spTgt spid="5">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499"/>
                                          </p:stCondLst>
                                        </p:cTn>
                                        <p:tgtEl>
                                          <p:spTgt spid="5">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499"/>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autoUpdateAnimBg="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6082" name="Straight Arrow Connector 9"/>
          <p:cNvCxnSpPr>
            <a:cxnSpLocks noChangeShapeType="1"/>
          </p:cNvCxnSpPr>
          <p:nvPr/>
        </p:nvCxnSpPr>
        <p:spPr bwMode="auto">
          <a:xfrm>
            <a:off x="3492500" y="1465263"/>
            <a:ext cx="1631950" cy="1587"/>
          </a:xfrm>
          <a:prstGeom prst="straightConnector1">
            <a:avLst/>
          </a:prstGeom>
          <a:noFill/>
          <a:ln w="12700" cap="sq">
            <a:solidFill>
              <a:schemeClr val="tx1"/>
            </a:solidFill>
            <a:round/>
            <a:headEnd type="none" w="sm" len="sm"/>
            <a:tailEnd type="arrow" w="med" len="med"/>
          </a:ln>
        </p:spPr>
      </p:cxnSp>
      <p:cxnSp>
        <p:nvCxnSpPr>
          <p:cNvPr id="46083" name="Straight Arrow Connector 10"/>
          <p:cNvCxnSpPr>
            <a:cxnSpLocks noChangeShapeType="1"/>
          </p:cNvCxnSpPr>
          <p:nvPr/>
        </p:nvCxnSpPr>
        <p:spPr bwMode="auto">
          <a:xfrm>
            <a:off x="3489325" y="1466850"/>
            <a:ext cx="1584325" cy="1008063"/>
          </a:xfrm>
          <a:prstGeom prst="straightConnector1">
            <a:avLst/>
          </a:prstGeom>
          <a:noFill/>
          <a:ln w="12700" cap="sq">
            <a:solidFill>
              <a:schemeClr val="tx1"/>
            </a:solidFill>
            <a:round/>
            <a:headEnd type="none" w="sm" len="sm"/>
            <a:tailEnd type="arrow" w="med" len="med"/>
          </a:ln>
        </p:spPr>
      </p:cxnSp>
      <p:cxnSp>
        <p:nvCxnSpPr>
          <p:cNvPr id="46084" name="Straight Arrow Connector 14"/>
          <p:cNvCxnSpPr>
            <a:cxnSpLocks noChangeShapeType="1"/>
          </p:cNvCxnSpPr>
          <p:nvPr/>
        </p:nvCxnSpPr>
        <p:spPr bwMode="auto">
          <a:xfrm rot="16200000" flipH="1">
            <a:off x="3259137" y="1703388"/>
            <a:ext cx="2055813" cy="1589088"/>
          </a:xfrm>
          <a:prstGeom prst="straightConnector1">
            <a:avLst/>
          </a:prstGeom>
          <a:noFill/>
          <a:ln w="12700" cap="sq">
            <a:solidFill>
              <a:schemeClr val="tx1"/>
            </a:solidFill>
            <a:round/>
            <a:headEnd type="none" w="sm" len="sm"/>
            <a:tailEnd type="arrow" w="med" len="med"/>
          </a:ln>
        </p:spPr>
      </p:cxnSp>
      <p:cxnSp>
        <p:nvCxnSpPr>
          <p:cNvPr id="46085" name="Straight Arrow Connector 17"/>
          <p:cNvCxnSpPr>
            <a:cxnSpLocks noChangeShapeType="1"/>
          </p:cNvCxnSpPr>
          <p:nvPr/>
        </p:nvCxnSpPr>
        <p:spPr bwMode="auto">
          <a:xfrm>
            <a:off x="3395663" y="2608263"/>
            <a:ext cx="1700212" cy="3175"/>
          </a:xfrm>
          <a:prstGeom prst="straightConnector1">
            <a:avLst/>
          </a:prstGeom>
          <a:noFill/>
          <a:ln w="12700" cap="sq">
            <a:solidFill>
              <a:schemeClr val="tx1"/>
            </a:solidFill>
            <a:round/>
            <a:headEnd type="none" w="sm" len="sm"/>
            <a:tailEnd type="arrow" w="med" len="med"/>
          </a:ln>
        </p:spPr>
      </p:cxnSp>
      <p:cxnSp>
        <p:nvCxnSpPr>
          <p:cNvPr id="46086" name="Straight Arrow Connector 18"/>
          <p:cNvCxnSpPr>
            <a:cxnSpLocks noChangeShapeType="1"/>
          </p:cNvCxnSpPr>
          <p:nvPr/>
        </p:nvCxnSpPr>
        <p:spPr bwMode="auto">
          <a:xfrm>
            <a:off x="3395663" y="2608263"/>
            <a:ext cx="1700212" cy="1042987"/>
          </a:xfrm>
          <a:prstGeom prst="straightConnector1">
            <a:avLst/>
          </a:prstGeom>
          <a:noFill/>
          <a:ln w="12700" cap="sq">
            <a:solidFill>
              <a:schemeClr val="tx1"/>
            </a:solidFill>
            <a:round/>
            <a:headEnd type="none" w="sm" len="sm"/>
            <a:tailEnd type="arrow" w="med" len="med"/>
          </a:ln>
        </p:spPr>
      </p:cxnSp>
      <p:cxnSp>
        <p:nvCxnSpPr>
          <p:cNvPr id="46087" name="Straight Arrow Connector 19"/>
          <p:cNvCxnSpPr>
            <a:cxnSpLocks noChangeShapeType="1"/>
          </p:cNvCxnSpPr>
          <p:nvPr/>
        </p:nvCxnSpPr>
        <p:spPr bwMode="auto">
          <a:xfrm flipV="1">
            <a:off x="3395663" y="1565275"/>
            <a:ext cx="1716087" cy="1042988"/>
          </a:xfrm>
          <a:prstGeom prst="straightConnector1">
            <a:avLst/>
          </a:prstGeom>
          <a:noFill/>
          <a:ln w="12700" cap="sq">
            <a:solidFill>
              <a:schemeClr val="tx1"/>
            </a:solidFill>
            <a:round/>
            <a:headEnd type="none" w="sm" len="sm"/>
            <a:tailEnd type="arrow" w="med" len="med"/>
          </a:ln>
        </p:spPr>
      </p:cxnSp>
      <p:cxnSp>
        <p:nvCxnSpPr>
          <p:cNvPr id="46088" name="Straight Arrow Connector 26"/>
          <p:cNvCxnSpPr>
            <a:cxnSpLocks noChangeShapeType="1"/>
          </p:cNvCxnSpPr>
          <p:nvPr/>
        </p:nvCxnSpPr>
        <p:spPr bwMode="auto">
          <a:xfrm>
            <a:off x="3419475" y="3779838"/>
            <a:ext cx="1630363" cy="1587"/>
          </a:xfrm>
          <a:prstGeom prst="straightConnector1">
            <a:avLst/>
          </a:prstGeom>
          <a:noFill/>
          <a:ln w="12700" cap="sq">
            <a:solidFill>
              <a:schemeClr val="tx1"/>
            </a:solidFill>
            <a:round/>
            <a:headEnd type="none" w="sm" len="sm"/>
            <a:tailEnd type="arrow" w="med" len="med"/>
          </a:ln>
        </p:spPr>
      </p:cxnSp>
      <p:cxnSp>
        <p:nvCxnSpPr>
          <p:cNvPr id="46089" name="Straight Arrow Connector 27"/>
          <p:cNvCxnSpPr>
            <a:cxnSpLocks noChangeShapeType="1"/>
          </p:cNvCxnSpPr>
          <p:nvPr/>
        </p:nvCxnSpPr>
        <p:spPr bwMode="auto">
          <a:xfrm flipV="1">
            <a:off x="3406775" y="2736850"/>
            <a:ext cx="1658938" cy="1050925"/>
          </a:xfrm>
          <a:prstGeom prst="straightConnector1">
            <a:avLst/>
          </a:prstGeom>
          <a:noFill/>
          <a:ln w="12700" cap="sq">
            <a:solidFill>
              <a:schemeClr val="tx1"/>
            </a:solidFill>
            <a:round/>
            <a:headEnd type="none" w="sm" len="sm"/>
            <a:tailEnd type="arrow" w="med" len="med"/>
          </a:ln>
        </p:spPr>
      </p:cxnSp>
      <p:cxnSp>
        <p:nvCxnSpPr>
          <p:cNvPr id="46090" name="Straight Arrow Connector 30"/>
          <p:cNvCxnSpPr>
            <a:cxnSpLocks noChangeShapeType="1"/>
          </p:cNvCxnSpPr>
          <p:nvPr/>
        </p:nvCxnSpPr>
        <p:spPr bwMode="auto">
          <a:xfrm rot="5400000" flipH="1" flipV="1">
            <a:off x="3193257" y="1932781"/>
            <a:ext cx="2062162" cy="1647825"/>
          </a:xfrm>
          <a:prstGeom prst="straightConnector1">
            <a:avLst/>
          </a:prstGeom>
          <a:noFill/>
          <a:ln w="12700" cap="sq">
            <a:solidFill>
              <a:schemeClr val="tx1"/>
            </a:solidFill>
            <a:round/>
            <a:headEnd type="none" w="sm" len="sm"/>
            <a:tailEnd type="arrow" w="med" len="med"/>
          </a:ln>
        </p:spPr>
      </p:cxnSp>
      <p:sp>
        <p:nvSpPr>
          <p:cNvPr id="46091" name="TextBox 32"/>
          <p:cNvSpPr txBox="1">
            <a:spLocks noChangeArrowheads="1"/>
          </p:cNvSpPr>
          <p:nvPr/>
        </p:nvSpPr>
        <p:spPr bwMode="auto">
          <a:xfrm>
            <a:off x="4989513" y="1169988"/>
            <a:ext cx="520700" cy="307975"/>
          </a:xfrm>
          <a:prstGeom prst="rect">
            <a:avLst/>
          </a:prstGeom>
          <a:noFill/>
          <a:ln w="9525">
            <a:noFill/>
            <a:miter lim="800000"/>
            <a:headEnd/>
            <a:tailEnd/>
          </a:ln>
        </p:spPr>
        <p:txBody>
          <a:bodyPr wrap="none">
            <a:prstTxWarp prst="textNoShape">
              <a:avLst/>
            </a:prstTxWarp>
            <a:spAutoFit/>
          </a:bodyPr>
          <a:lstStyle/>
          <a:p>
            <a:r>
              <a:rPr lang="en-US" sz="1400"/>
              <a:t>w</a:t>
            </a:r>
            <a:r>
              <a:rPr lang="en-US" sz="1400" baseline="-25000"/>
              <a:t>1,1</a:t>
            </a:r>
          </a:p>
        </p:txBody>
      </p:sp>
      <p:sp>
        <p:nvSpPr>
          <p:cNvPr id="46092" name="TextBox 33"/>
          <p:cNvSpPr txBox="1">
            <a:spLocks noChangeArrowheads="1"/>
          </p:cNvSpPr>
          <p:nvPr/>
        </p:nvSpPr>
        <p:spPr bwMode="auto">
          <a:xfrm>
            <a:off x="4468813" y="1406525"/>
            <a:ext cx="520700" cy="307975"/>
          </a:xfrm>
          <a:prstGeom prst="rect">
            <a:avLst/>
          </a:prstGeom>
          <a:noFill/>
          <a:ln w="9525">
            <a:noFill/>
            <a:miter lim="800000"/>
            <a:headEnd/>
            <a:tailEnd/>
          </a:ln>
        </p:spPr>
        <p:txBody>
          <a:bodyPr wrap="none">
            <a:prstTxWarp prst="textNoShape">
              <a:avLst/>
            </a:prstTxWarp>
            <a:spAutoFit/>
          </a:bodyPr>
          <a:lstStyle/>
          <a:p>
            <a:r>
              <a:rPr lang="en-US" sz="1400" dirty="0"/>
              <a:t>w</a:t>
            </a:r>
            <a:r>
              <a:rPr lang="en-US" sz="1400" baseline="-25000" dirty="0"/>
              <a:t>2,1</a:t>
            </a:r>
          </a:p>
        </p:txBody>
      </p:sp>
      <p:sp>
        <p:nvSpPr>
          <p:cNvPr id="46093" name="TextBox 34"/>
          <p:cNvSpPr txBox="1">
            <a:spLocks noChangeArrowheads="1"/>
          </p:cNvSpPr>
          <p:nvPr/>
        </p:nvSpPr>
        <p:spPr bwMode="auto">
          <a:xfrm>
            <a:off x="4989513" y="1776413"/>
            <a:ext cx="520700" cy="307975"/>
          </a:xfrm>
          <a:prstGeom prst="rect">
            <a:avLst/>
          </a:prstGeom>
          <a:noFill/>
          <a:ln w="9525">
            <a:noFill/>
            <a:miter lim="800000"/>
            <a:headEnd/>
            <a:tailEnd/>
          </a:ln>
        </p:spPr>
        <p:txBody>
          <a:bodyPr wrap="none">
            <a:prstTxWarp prst="textNoShape">
              <a:avLst/>
            </a:prstTxWarp>
            <a:spAutoFit/>
          </a:bodyPr>
          <a:lstStyle/>
          <a:p>
            <a:r>
              <a:rPr lang="en-US" sz="1400"/>
              <a:t>w</a:t>
            </a:r>
            <a:r>
              <a:rPr lang="en-US" sz="1400" baseline="-25000"/>
              <a:t>3,1</a:t>
            </a:r>
          </a:p>
        </p:txBody>
      </p:sp>
      <p:sp>
        <p:nvSpPr>
          <p:cNvPr id="46094" name="TextBox 35"/>
          <p:cNvSpPr txBox="1">
            <a:spLocks noChangeArrowheads="1"/>
          </p:cNvSpPr>
          <p:nvPr/>
        </p:nvSpPr>
        <p:spPr bwMode="auto">
          <a:xfrm>
            <a:off x="4989513" y="2138363"/>
            <a:ext cx="520700" cy="307975"/>
          </a:xfrm>
          <a:prstGeom prst="rect">
            <a:avLst/>
          </a:prstGeom>
          <a:noFill/>
          <a:ln w="9525">
            <a:noFill/>
            <a:miter lim="800000"/>
            <a:headEnd/>
            <a:tailEnd/>
          </a:ln>
        </p:spPr>
        <p:txBody>
          <a:bodyPr wrap="none">
            <a:prstTxWarp prst="textNoShape">
              <a:avLst/>
            </a:prstTxWarp>
            <a:spAutoFit/>
          </a:bodyPr>
          <a:lstStyle/>
          <a:p>
            <a:r>
              <a:rPr lang="en-US" sz="1400"/>
              <a:t>w</a:t>
            </a:r>
            <a:r>
              <a:rPr lang="en-US" sz="1400" baseline="-25000"/>
              <a:t>1,2</a:t>
            </a:r>
          </a:p>
        </p:txBody>
      </p:sp>
      <p:sp>
        <p:nvSpPr>
          <p:cNvPr id="46095" name="TextBox 36"/>
          <p:cNvSpPr txBox="1">
            <a:spLocks noChangeArrowheads="1"/>
          </p:cNvSpPr>
          <p:nvPr/>
        </p:nvSpPr>
        <p:spPr bwMode="auto">
          <a:xfrm>
            <a:off x="4468813" y="2324100"/>
            <a:ext cx="520700" cy="307975"/>
          </a:xfrm>
          <a:prstGeom prst="rect">
            <a:avLst/>
          </a:prstGeom>
          <a:noFill/>
          <a:ln w="9525">
            <a:noFill/>
            <a:miter lim="800000"/>
            <a:headEnd/>
            <a:tailEnd/>
          </a:ln>
        </p:spPr>
        <p:txBody>
          <a:bodyPr wrap="none">
            <a:prstTxWarp prst="textNoShape">
              <a:avLst/>
            </a:prstTxWarp>
            <a:spAutoFit/>
          </a:bodyPr>
          <a:lstStyle/>
          <a:p>
            <a:r>
              <a:rPr lang="en-US" sz="1400"/>
              <a:t>w</a:t>
            </a:r>
            <a:r>
              <a:rPr lang="en-US" sz="1400" baseline="-25000"/>
              <a:t>2,2</a:t>
            </a:r>
          </a:p>
        </p:txBody>
      </p:sp>
      <p:sp>
        <p:nvSpPr>
          <p:cNvPr id="46096" name="TextBox 37"/>
          <p:cNvSpPr txBox="1">
            <a:spLocks noChangeArrowheads="1"/>
          </p:cNvSpPr>
          <p:nvPr/>
        </p:nvSpPr>
        <p:spPr bwMode="auto">
          <a:xfrm>
            <a:off x="4989513" y="2743200"/>
            <a:ext cx="520700" cy="307975"/>
          </a:xfrm>
          <a:prstGeom prst="rect">
            <a:avLst/>
          </a:prstGeom>
          <a:noFill/>
          <a:ln w="9525">
            <a:noFill/>
            <a:miter lim="800000"/>
            <a:headEnd/>
            <a:tailEnd/>
          </a:ln>
        </p:spPr>
        <p:txBody>
          <a:bodyPr wrap="none">
            <a:prstTxWarp prst="textNoShape">
              <a:avLst/>
            </a:prstTxWarp>
            <a:spAutoFit/>
          </a:bodyPr>
          <a:lstStyle/>
          <a:p>
            <a:r>
              <a:rPr lang="en-US" sz="1400"/>
              <a:t>w</a:t>
            </a:r>
            <a:r>
              <a:rPr lang="en-US" sz="1400" baseline="-25000"/>
              <a:t>3,2</a:t>
            </a:r>
          </a:p>
        </p:txBody>
      </p:sp>
      <p:sp>
        <p:nvSpPr>
          <p:cNvPr id="46097" name="TextBox 38"/>
          <p:cNvSpPr txBox="1">
            <a:spLocks noChangeArrowheads="1"/>
          </p:cNvSpPr>
          <p:nvPr/>
        </p:nvSpPr>
        <p:spPr bwMode="auto">
          <a:xfrm>
            <a:off x="4989513" y="3181350"/>
            <a:ext cx="520700" cy="307975"/>
          </a:xfrm>
          <a:prstGeom prst="rect">
            <a:avLst/>
          </a:prstGeom>
          <a:noFill/>
          <a:ln w="9525">
            <a:noFill/>
            <a:miter lim="800000"/>
            <a:headEnd/>
            <a:tailEnd/>
          </a:ln>
        </p:spPr>
        <p:txBody>
          <a:bodyPr wrap="none">
            <a:prstTxWarp prst="textNoShape">
              <a:avLst/>
            </a:prstTxWarp>
            <a:spAutoFit/>
          </a:bodyPr>
          <a:lstStyle/>
          <a:p>
            <a:r>
              <a:rPr lang="en-US" sz="1400" dirty="0" smtClean="0"/>
              <a:t>w</a:t>
            </a:r>
            <a:r>
              <a:rPr lang="en-US" sz="1400" baseline="-25000" dirty="0" smtClean="0"/>
              <a:t>1,3</a:t>
            </a:r>
            <a:endParaRPr lang="en-US" sz="1400" baseline="-25000" dirty="0"/>
          </a:p>
        </p:txBody>
      </p:sp>
      <p:sp>
        <p:nvSpPr>
          <p:cNvPr id="46098" name="TextBox 39"/>
          <p:cNvSpPr txBox="1">
            <a:spLocks noChangeArrowheads="1"/>
          </p:cNvSpPr>
          <p:nvPr/>
        </p:nvSpPr>
        <p:spPr bwMode="auto">
          <a:xfrm>
            <a:off x="4468813" y="3451225"/>
            <a:ext cx="520595" cy="307777"/>
          </a:xfrm>
          <a:prstGeom prst="rect">
            <a:avLst/>
          </a:prstGeom>
          <a:noFill/>
          <a:ln w="9525">
            <a:noFill/>
            <a:miter lim="800000"/>
            <a:headEnd/>
            <a:tailEnd/>
          </a:ln>
        </p:spPr>
        <p:txBody>
          <a:bodyPr wrap="none">
            <a:prstTxWarp prst="textNoShape">
              <a:avLst/>
            </a:prstTxWarp>
            <a:spAutoFit/>
          </a:bodyPr>
          <a:lstStyle/>
          <a:p>
            <a:r>
              <a:rPr lang="en-US" sz="1400" dirty="0" smtClean="0"/>
              <a:t>w</a:t>
            </a:r>
            <a:r>
              <a:rPr lang="en-US" sz="1400" baseline="-25000" dirty="0" smtClean="0"/>
              <a:t>2,3</a:t>
            </a:r>
          </a:p>
        </p:txBody>
      </p:sp>
      <p:sp>
        <p:nvSpPr>
          <p:cNvPr id="46099" name="TextBox 40"/>
          <p:cNvSpPr txBox="1">
            <a:spLocks noChangeArrowheads="1"/>
          </p:cNvSpPr>
          <p:nvPr/>
        </p:nvSpPr>
        <p:spPr bwMode="auto">
          <a:xfrm>
            <a:off x="4989513" y="3727450"/>
            <a:ext cx="520700" cy="307975"/>
          </a:xfrm>
          <a:prstGeom prst="rect">
            <a:avLst/>
          </a:prstGeom>
          <a:noFill/>
          <a:ln w="9525">
            <a:noFill/>
            <a:miter lim="800000"/>
            <a:headEnd/>
            <a:tailEnd/>
          </a:ln>
        </p:spPr>
        <p:txBody>
          <a:bodyPr wrap="none">
            <a:prstTxWarp prst="textNoShape">
              <a:avLst/>
            </a:prstTxWarp>
            <a:spAutoFit/>
          </a:bodyPr>
          <a:lstStyle/>
          <a:p>
            <a:r>
              <a:rPr lang="en-US" sz="1400" dirty="0" smtClean="0"/>
              <a:t>w</a:t>
            </a:r>
            <a:r>
              <a:rPr lang="en-US" sz="1400" baseline="-25000" dirty="0" smtClean="0"/>
              <a:t>3,3</a:t>
            </a:r>
            <a:endParaRPr lang="en-US" sz="1400" baseline="-25000" dirty="0"/>
          </a:p>
        </p:txBody>
      </p:sp>
      <p:graphicFrame>
        <p:nvGraphicFramePr>
          <p:cNvPr id="48" name="Chart 47"/>
          <p:cNvGraphicFramePr>
            <a:graphicFrameLocks/>
          </p:cNvGraphicFramePr>
          <p:nvPr/>
        </p:nvGraphicFramePr>
        <p:xfrm>
          <a:off x="1524000" y="304800"/>
          <a:ext cx="1828800" cy="18288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9" name="Chart 48"/>
          <p:cNvGraphicFramePr>
            <a:graphicFrameLocks/>
          </p:cNvGraphicFramePr>
          <p:nvPr/>
        </p:nvGraphicFramePr>
        <p:xfrm>
          <a:off x="1524000" y="1455441"/>
          <a:ext cx="1828800" cy="18288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0" name="Chart 49"/>
          <p:cNvGraphicFramePr>
            <a:graphicFrameLocks/>
          </p:cNvGraphicFramePr>
          <p:nvPr/>
        </p:nvGraphicFramePr>
        <p:xfrm>
          <a:off x="1524000" y="2451590"/>
          <a:ext cx="1828800" cy="18288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1" name="Chart 50"/>
          <p:cNvGraphicFramePr>
            <a:graphicFrameLocks/>
          </p:cNvGraphicFramePr>
          <p:nvPr/>
        </p:nvGraphicFramePr>
        <p:xfrm>
          <a:off x="5410200" y="414191"/>
          <a:ext cx="1828800" cy="18288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52" name="Chart 51"/>
          <p:cNvGraphicFramePr>
            <a:graphicFrameLocks/>
          </p:cNvGraphicFramePr>
          <p:nvPr/>
        </p:nvGraphicFramePr>
        <p:xfrm>
          <a:off x="5410200" y="1469870"/>
          <a:ext cx="1828800" cy="1828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53" name="Chart 52"/>
          <p:cNvGraphicFramePr>
            <a:graphicFrameLocks/>
          </p:cNvGraphicFramePr>
          <p:nvPr/>
        </p:nvGraphicFramePr>
        <p:xfrm>
          <a:off x="5410200" y="2560981"/>
          <a:ext cx="1828800" cy="1828800"/>
        </p:xfrm>
        <a:graphic>
          <a:graphicData uri="http://schemas.openxmlformats.org/drawingml/2006/chart">
            <c:chart xmlns:c="http://schemas.openxmlformats.org/drawingml/2006/chart" xmlns:r="http://schemas.openxmlformats.org/officeDocument/2006/relationships" r:id="rId8"/>
          </a:graphicData>
        </a:graphic>
      </p:graphicFrame>
      <p:sp>
        <p:nvSpPr>
          <p:cNvPr id="46106" name="TextBox 42"/>
          <p:cNvSpPr txBox="1">
            <a:spLocks noChangeArrowheads="1"/>
          </p:cNvSpPr>
          <p:nvPr/>
        </p:nvSpPr>
        <p:spPr bwMode="auto">
          <a:xfrm>
            <a:off x="1143000" y="1254125"/>
            <a:ext cx="522288" cy="2709863"/>
          </a:xfrm>
          <a:prstGeom prst="rect">
            <a:avLst/>
          </a:prstGeom>
          <a:noFill/>
          <a:ln w="9525">
            <a:noFill/>
            <a:miter lim="800000"/>
            <a:headEnd/>
            <a:tailEnd/>
          </a:ln>
        </p:spPr>
        <p:txBody>
          <a:bodyPr wrap="none">
            <a:prstTxWarp prst="textNoShape">
              <a:avLst/>
            </a:prstTxWarp>
            <a:spAutoFit/>
          </a:bodyPr>
          <a:lstStyle/>
          <a:p>
            <a:pPr>
              <a:spcAft>
                <a:spcPts val="6600"/>
              </a:spcAft>
            </a:pPr>
            <a:r>
              <a:rPr lang="en-US"/>
              <a:t>C1</a:t>
            </a:r>
          </a:p>
          <a:p>
            <a:pPr>
              <a:spcAft>
                <a:spcPts val="6600"/>
              </a:spcAft>
            </a:pPr>
            <a:r>
              <a:rPr lang="en-US"/>
              <a:t>C2</a:t>
            </a:r>
          </a:p>
          <a:p>
            <a:pPr>
              <a:spcAft>
                <a:spcPts val="6600"/>
              </a:spcAft>
            </a:pPr>
            <a:r>
              <a:rPr lang="en-US"/>
              <a:t>C3</a:t>
            </a:r>
          </a:p>
        </p:txBody>
      </p:sp>
      <p:sp>
        <p:nvSpPr>
          <p:cNvPr id="46107" name="TextBox 43"/>
          <p:cNvSpPr txBox="1">
            <a:spLocks noChangeArrowheads="1"/>
          </p:cNvSpPr>
          <p:nvPr/>
        </p:nvSpPr>
        <p:spPr bwMode="auto">
          <a:xfrm>
            <a:off x="7239000" y="1254125"/>
            <a:ext cx="503263" cy="400110"/>
          </a:xfrm>
          <a:prstGeom prst="rect">
            <a:avLst/>
          </a:prstGeom>
          <a:noFill/>
          <a:ln w="9525">
            <a:noFill/>
            <a:miter lim="800000"/>
            <a:headEnd/>
            <a:tailEnd/>
          </a:ln>
        </p:spPr>
        <p:txBody>
          <a:bodyPr wrap="none">
            <a:prstTxWarp prst="textNoShape">
              <a:avLst/>
            </a:prstTxWarp>
            <a:spAutoFit/>
          </a:bodyPr>
          <a:lstStyle/>
          <a:p>
            <a:pPr>
              <a:spcAft>
                <a:spcPts val="6600"/>
              </a:spcAft>
            </a:pPr>
            <a:r>
              <a:rPr lang="en-US" dirty="0" smtClean="0"/>
              <a:t>E1</a:t>
            </a:r>
            <a:endParaRPr lang="en-US" dirty="0"/>
          </a:p>
        </p:txBody>
      </p:sp>
      <p:sp>
        <p:nvSpPr>
          <p:cNvPr id="47" name="Rectangle 2"/>
          <p:cNvSpPr>
            <a:spLocks noGrp="1" noChangeArrowheads="1"/>
          </p:cNvSpPr>
          <p:nvPr>
            <p:ph type="title"/>
          </p:nvPr>
        </p:nvSpPr>
        <p:spPr>
          <a:xfrm>
            <a:off x="0" y="0"/>
            <a:ext cx="9144000" cy="1143000"/>
          </a:xfrm>
        </p:spPr>
        <p:txBody>
          <a:bodyPr/>
          <a:lstStyle/>
          <a:p>
            <a:pPr eaLnBrk="1" hangingPunct="1">
              <a:defRPr/>
            </a:pPr>
            <a:r>
              <a:rPr lang="en-US" dirty="0" smtClean="0">
                <a:ea typeface="+mj-ea"/>
                <a:cs typeface="+mj-cs"/>
              </a:rPr>
              <a:t>The Superposition Problem</a:t>
            </a:r>
            <a:endParaRPr lang="en-US" dirty="0">
              <a:ea typeface="+mj-ea"/>
              <a:cs typeface="+mj-cs"/>
            </a:endParaRPr>
          </a:p>
        </p:txBody>
      </p:sp>
      <p:sp>
        <p:nvSpPr>
          <p:cNvPr id="46109" name="Line 4"/>
          <p:cNvSpPr>
            <a:spLocks noChangeShapeType="1"/>
          </p:cNvSpPr>
          <p:nvPr/>
        </p:nvSpPr>
        <p:spPr bwMode="auto">
          <a:xfrm rot="5400000">
            <a:off x="4572000" y="-3581400"/>
            <a:ext cx="0" cy="9144000"/>
          </a:xfrm>
          <a:prstGeom prst="line">
            <a:avLst/>
          </a:prstGeom>
          <a:noFill/>
          <a:ln w="28575" cap="sq">
            <a:solidFill>
              <a:srgbClr val="FF0000"/>
            </a:solidFill>
            <a:round/>
            <a:headEnd type="none" w="sm" len="sm"/>
            <a:tailEnd type="none" w="sm" len="sm"/>
          </a:ln>
        </p:spPr>
        <p:txBody>
          <a:bodyPr wrap="none" anchor="ctr">
            <a:prstTxWarp prst="textNoShape">
              <a:avLst/>
            </a:prstTxWarp>
          </a:bodyPr>
          <a:lstStyle/>
          <a:p>
            <a:endParaRPr lang="en-US"/>
          </a:p>
        </p:txBody>
      </p:sp>
      <p:pic>
        <p:nvPicPr>
          <p:cNvPr id="46112" name="Picture 57"/>
          <p:cNvPicPr>
            <a:picLocks noChangeAspect="1"/>
          </p:cNvPicPr>
          <p:nvPr/>
        </p:nvPicPr>
        <p:blipFill>
          <a:blip r:embed="rId9"/>
          <a:srcRect/>
          <a:stretch>
            <a:fillRect/>
          </a:stretch>
        </p:blipFill>
        <p:spPr bwMode="auto">
          <a:xfrm>
            <a:off x="1143000" y="4194658"/>
            <a:ext cx="3021013" cy="2663342"/>
          </a:xfrm>
          <a:prstGeom prst="rect">
            <a:avLst/>
          </a:prstGeom>
          <a:noFill/>
          <a:ln w="9525">
            <a:noFill/>
            <a:miter lim="800000"/>
            <a:headEnd/>
            <a:tailEnd/>
          </a:ln>
        </p:spPr>
      </p:pic>
      <p:cxnSp>
        <p:nvCxnSpPr>
          <p:cNvPr id="46113" name="Straight Arrow Connector 61"/>
          <p:cNvCxnSpPr>
            <a:cxnSpLocks noChangeShapeType="1"/>
          </p:cNvCxnSpPr>
          <p:nvPr/>
        </p:nvCxnSpPr>
        <p:spPr bwMode="auto">
          <a:xfrm rot="5400000" flipH="1" flipV="1">
            <a:off x="1852848" y="5063582"/>
            <a:ext cx="367358" cy="275440"/>
          </a:xfrm>
          <a:prstGeom prst="straightConnector1">
            <a:avLst/>
          </a:prstGeom>
          <a:noFill/>
          <a:ln w="28575" cap="sq">
            <a:solidFill>
              <a:srgbClr val="FF0000"/>
            </a:solidFill>
            <a:round/>
            <a:headEnd type="none" w="sm" len="sm"/>
            <a:tailEnd type="arrow" w="med" len="med"/>
          </a:ln>
        </p:spPr>
      </p:cxnSp>
      <p:sp>
        <p:nvSpPr>
          <p:cNvPr id="46114" name="Oval 63"/>
          <p:cNvSpPr>
            <a:spLocks noChangeArrowheads="1"/>
          </p:cNvSpPr>
          <p:nvPr/>
        </p:nvSpPr>
        <p:spPr bwMode="auto">
          <a:xfrm>
            <a:off x="2533863" y="4093540"/>
            <a:ext cx="275440" cy="91839"/>
          </a:xfrm>
          <a:prstGeom prst="ellipse">
            <a:avLst/>
          </a:prstGeom>
          <a:solidFill>
            <a:srgbClr val="FFFF00"/>
          </a:solidFill>
          <a:ln w="12700" cap="sq">
            <a:solidFill>
              <a:schemeClr val="tx1"/>
            </a:solidFill>
            <a:round/>
            <a:headEnd type="none" w="sm" len="sm"/>
            <a:tailEnd type="none" w="sm" len="sm"/>
          </a:ln>
        </p:spPr>
        <p:txBody>
          <a:bodyPr>
            <a:prstTxWarp prst="textNoShape">
              <a:avLst/>
            </a:prstTxWarp>
          </a:bodyPr>
          <a:lstStyle/>
          <a:p>
            <a:endParaRPr lang="en-US"/>
          </a:p>
        </p:txBody>
      </p:sp>
      <p:sp>
        <p:nvSpPr>
          <p:cNvPr id="46115" name="Oval 64"/>
          <p:cNvSpPr>
            <a:spLocks noChangeArrowheads="1"/>
          </p:cNvSpPr>
          <p:nvPr/>
        </p:nvSpPr>
        <p:spPr bwMode="auto">
          <a:xfrm rot="19689505">
            <a:off x="1671374" y="4369146"/>
            <a:ext cx="275440" cy="91839"/>
          </a:xfrm>
          <a:prstGeom prst="ellipse">
            <a:avLst/>
          </a:prstGeom>
          <a:solidFill>
            <a:srgbClr val="FFFF00"/>
          </a:solidFill>
          <a:ln w="12700" cap="sq">
            <a:solidFill>
              <a:schemeClr val="tx1"/>
            </a:solidFill>
            <a:round/>
            <a:headEnd type="none" w="sm" len="sm"/>
            <a:tailEnd type="none" w="sm" len="sm"/>
          </a:ln>
        </p:spPr>
        <p:txBody>
          <a:bodyPr>
            <a:prstTxWarp prst="textNoShape">
              <a:avLst/>
            </a:prstTxWarp>
          </a:bodyPr>
          <a:lstStyle/>
          <a:p>
            <a:endParaRPr lang="en-US"/>
          </a:p>
        </p:txBody>
      </p:sp>
      <p:cxnSp>
        <p:nvCxnSpPr>
          <p:cNvPr id="46116" name="Straight Arrow Connector 67"/>
          <p:cNvCxnSpPr>
            <a:cxnSpLocks noChangeShapeType="1"/>
          </p:cNvCxnSpPr>
          <p:nvPr/>
        </p:nvCxnSpPr>
        <p:spPr bwMode="auto">
          <a:xfrm rot="16200000" flipV="1">
            <a:off x="3146992" y="5063582"/>
            <a:ext cx="367358" cy="275440"/>
          </a:xfrm>
          <a:prstGeom prst="straightConnector1">
            <a:avLst/>
          </a:prstGeom>
          <a:noFill/>
          <a:ln w="28575" cap="sq">
            <a:solidFill>
              <a:srgbClr val="FF0000"/>
            </a:solidFill>
            <a:round/>
            <a:headEnd type="none" w="sm" len="sm"/>
            <a:tailEnd type="arrow" w="med" len="med"/>
          </a:ln>
        </p:spPr>
      </p:cxnSp>
      <p:sp>
        <p:nvSpPr>
          <p:cNvPr id="46117" name="Oval 68"/>
          <p:cNvSpPr>
            <a:spLocks noChangeArrowheads="1"/>
          </p:cNvSpPr>
          <p:nvPr/>
        </p:nvSpPr>
        <p:spPr bwMode="auto">
          <a:xfrm>
            <a:off x="2533863" y="5021211"/>
            <a:ext cx="275440" cy="180091"/>
          </a:xfrm>
          <a:prstGeom prst="ellipse">
            <a:avLst/>
          </a:prstGeom>
          <a:solidFill>
            <a:srgbClr val="FFFF00"/>
          </a:solidFill>
          <a:ln w="12700" cap="sq">
            <a:solidFill>
              <a:schemeClr val="tx1"/>
            </a:solidFill>
            <a:round/>
            <a:headEnd type="none" w="sm" len="sm"/>
            <a:tailEnd type="none" w="sm" len="sm"/>
          </a:ln>
        </p:spPr>
        <p:txBody>
          <a:bodyPr>
            <a:prstTxWarp prst="textNoShape">
              <a:avLst/>
            </a:prstTxWarp>
          </a:bodyPr>
          <a:lstStyle/>
          <a:p>
            <a:endParaRPr lang="en-US"/>
          </a:p>
        </p:txBody>
      </p:sp>
      <p:cxnSp>
        <p:nvCxnSpPr>
          <p:cNvPr id="46118" name="Straight Arrow Connector 69"/>
          <p:cNvCxnSpPr>
            <a:cxnSpLocks noChangeShapeType="1"/>
          </p:cNvCxnSpPr>
          <p:nvPr/>
        </p:nvCxnSpPr>
        <p:spPr bwMode="auto">
          <a:xfrm rot="16200000" flipV="1">
            <a:off x="2194843" y="4424293"/>
            <a:ext cx="367358" cy="275440"/>
          </a:xfrm>
          <a:prstGeom prst="straightConnector1">
            <a:avLst/>
          </a:prstGeom>
          <a:noFill/>
          <a:ln w="28575" cap="sq">
            <a:solidFill>
              <a:srgbClr val="FF0000"/>
            </a:solidFill>
            <a:round/>
            <a:headEnd type="none" w="sm" len="sm"/>
            <a:tailEnd type="arrow" w="med" len="med"/>
          </a:ln>
        </p:spPr>
      </p:cxnSp>
      <p:sp>
        <p:nvSpPr>
          <p:cNvPr id="46119" name="TextBox 70"/>
          <p:cNvSpPr txBox="1">
            <a:spLocks noChangeArrowheads="1"/>
          </p:cNvSpPr>
          <p:nvPr/>
        </p:nvSpPr>
        <p:spPr bwMode="auto">
          <a:xfrm>
            <a:off x="1662100" y="5320251"/>
            <a:ext cx="507590" cy="370945"/>
          </a:xfrm>
          <a:prstGeom prst="rect">
            <a:avLst/>
          </a:prstGeom>
          <a:noFill/>
          <a:ln w="9525">
            <a:noFill/>
            <a:miter lim="800000"/>
            <a:headEnd/>
            <a:tailEnd/>
          </a:ln>
        </p:spPr>
        <p:txBody>
          <a:bodyPr wrap="none">
            <a:prstTxWarp prst="textNoShape">
              <a:avLst/>
            </a:prstTxWarp>
            <a:spAutoFit/>
          </a:bodyPr>
          <a:lstStyle/>
          <a:p>
            <a:r>
              <a:rPr lang="en-US" sz="1400">
                <a:solidFill>
                  <a:srgbClr val="FF0000"/>
                </a:solidFill>
              </a:rPr>
              <a:t>C1</a:t>
            </a:r>
          </a:p>
        </p:txBody>
      </p:sp>
      <p:sp>
        <p:nvSpPr>
          <p:cNvPr id="46120" name="TextBox 71"/>
          <p:cNvSpPr txBox="1">
            <a:spLocks noChangeArrowheads="1"/>
          </p:cNvSpPr>
          <p:nvPr/>
        </p:nvSpPr>
        <p:spPr bwMode="auto">
          <a:xfrm>
            <a:off x="3222926" y="5320251"/>
            <a:ext cx="507590" cy="370945"/>
          </a:xfrm>
          <a:prstGeom prst="rect">
            <a:avLst/>
          </a:prstGeom>
          <a:noFill/>
          <a:ln w="9525">
            <a:noFill/>
            <a:miter lim="800000"/>
            <a:headEnd/>
            <a:tailEnd/>
          </a:ln>
        </p:spPr>
        <p:txBody>
          <a:bodyPr wrap="none">
            <a:prstTxWarp prst="textNoShape">
              <a:avLst/>
            </a:prstTxWarp>
            <a:spAutoFit/>
          </a:bodyPr>
          <a:lstStyle/>
          <a:p>
            <a:r>
              <a:rPr lang="en-US" sz="1400">
                <a:solidFill>
                  <a:srgbClr val="FF0000"/>
                </a:solidFill>
              </a:rPr>
              <a:t>C2</a:t>
            </a:r>
          </a:p>
        </p:txBody>
      </p:sp>
      <p:sp>
        <p:nvSpPr>
          <p:cNvPr id="46121" name="TextBox 72"/>
          <p:cNvSpPr txBox="1">
            <a:spLocks noChangeArrowheads="1"/>
          </p:cNvSpPr>
          <p:nvPr/>
        </p:nvSpPr>
        <p:spPr bwMode="auto">
          <a:xfrm>
            <a:off x="2052160" y="4556131"/>
            <a:ext cx="507590" cy="370945"/>
          </a:xfrm>
          <a:prstGeom prst="rect">
            <a:avLst/>
          </a:prstGeom>
          <a:noFill/>
          <a:ln w="9525">
            <a:noFill/>
            <a:miter lim="800000"/>
            <a:headEnd/>
            <a:tailEnd/>
          </a:ln>
        </p:spPr>
        <p:txBody>
          <a:bodyPr wrap="none">
            <a:prstTxWarp prst="textNoShape">
              <a:avLst/>
            </a:prstTxWarp>
            <a:spAutoFit/>
          </a:bodyPr>
          <a:lstStyle/>
          <a:p>
            <a:r>
              <a:rPr lang="en-US" sz="1400">
                <a:solidFill>
                  <a:srgbClr val="FF0000"/>
                </a:solidFill>
              </a:rPr>
              <a:t>C3</a:t>
            </a:r>
          </a:p>
        </p:txBody>
      </p:sp>
      <p:sp>
        <p:nvSpPr>
          <p:cNvPr id="46122" name="TextBox 73"/>
          <p:cNvSpPr txBox="1">
            <a:spLocks noChangeArrowheads="1"/>
          </p:cNvSpPr>
          <p:nvPr/>
        </p:nvSpPr>
        <p:spPr bwMode="auto">
          <a:xfrm>
            <a:off x="1302685" y="4303765"/>
            <a:ext cx="507590" cy="370945"/>
          </a:xfrm>
          <a:prstGeom prst="rect">
            <a:avLst/>
          </a:prstGeom>
          <a:noFill/>
          <a:ln w="9525">
            <a:noFill/>
            <a:miter lim="800000"/>
            <a:headEnd/>
            <a:tailEnd/>
          </a:ln>
        </p:spPr>
        <p:txBody>
          <a:bodyPr wrap="none">
            <a:prstTxWarp prst="textNoShape">
              <a:avLst/>
            </a:prstTxWarp>
            <a:spAutoFit/>
          </a:bodyPr>
          <a:lstStyle/>
          <a:p>
            <a:r>
              <a:rPr lang="en-US" sz="1400"/>
              <a:t>E2</a:t>
            </a:r>
          </a:p>
        </p:txBody>
      </p:sp>
      <p:sp>
        <p:nvSpPr>
          <p:cNvPr id="46123" name="TextBox 74"/>
          <p:cNvSpPr txBox="1">
            <a:spLocks noChangeArrowheads="1"/>
          </p:cNvSpPr>
          <p:nvPr/>
        </p:nvSpPr>
        <p:spPr bwMode="auto">
          <a:xfrm>
            <a:off x="2708990" y="3978275"/>
            <a:ext cx="507590" cy="370945"/>
          </a:xfrm>
          <a:prstGeom prst="rect">
            <a:avLst/>
          </a:prstGeom>
          <a:noFill/>
          <a:ln w="9525">
            <a:noFill/>
            <a:miter lim="800000"/>
            <a:headEnd/>
            <a:tailEnd/>
          </a:ln>
        </p:spPr>
        <p:txBody>
          <a:bodyPr wrap="none">
            <a:prstTxWarp prst="textNoShape">
              <a:avLst/>
            </a:prstTxWarp>
            <a:spAutoFit/>
          </a:bodyPr>
          <a:lstStyle/>
          <a:p>
            <a:r>
              <a:rPr lang="en-US" sz="1400"/>
              <a:t>E1</a:t>
            </a:r>
          </a:p>
        </p:txBody>
      </p:sp>
      <p:sp>
        <p:nvSpPr>
          <p:cNvPr id="46124" name="TextBox 75"/>
          <p:cNvSpPr txBox="1">
            <a:spLocks noChangeArrowheads="1"/>
          </p:cNvSpPr>
          <p:nvPr/>
        </p:nvSpPr>
        <p:spPr bwMode="auto">
          <a:xfrm>
            <a:off x="2415155" y="5137237"/>
            <a:ext cx="507590" cy="370945"/>
          </a:xfrm>
          <a:prstGeom prst="rect">
            <a:avLst/>
          </a:prstGeom>
          <a:noFill/>
          <a:ln w="9525">
            <a:noFill/>
            <a:miter lim="800000"/>
            <a:headEnd/>
            <a:tailEnd/>
          </a:ln>
        </p:spPr>
        <p:txBody>
          <a:bodyPr wrap="none">
            <a:prstTxWarp prst="textNoShape">
              <a:avLst/>
            </a:prstTxWarp>
            <a:spAutoFit/>
          </a:bodyPr>
          <a:lstStyle/>
          <a:p>
            <a:r>
              <a:rPr lang="en-US" sz="1400"/>
              <a:t>E3</a:t>
            </a:r>
          </a:p>
        </p:txBody>
      </p:sp>
      <p:sp>
        <p:nvSpPr>
          <p:cNvPr id="46111" name="TextBox 80"/>
          <p:cNvSpPr txBox="1">
            <a:spLocks noChangeArrowheads="1"/>
          </p:cNvSpPr>
          <p:nvPr/>
        </p:nvSpPr>
        <p:spPr bwMode="auto">
          <a:xfrm>
            <a:off x="4343400" y="4343400"/>
            <a:ext cx="4724400" cy="2246313"/>
          </a:xfrm>
          <a:prstGeom prst="rect">
            <a:avLst/>
          </a:prstGeom>
          <a:noFill/>
          <a:ln w="9525">
            <a:noFill/>
            <a:miter lim="800000"/>
            <a:headEnd/>
            <a:tailEnd/>
          </a:ln>
        </p:spPr>
        <p:txBody>
          <a:bodyPr>
            <a:prstTxWarp prst="textNoShape">
              <a:avLst/>
            </a:prstTxWarp>
            <a:spAutoFit/>
          </a:bodyPr>
          <a:lstStyle/>
          <a:p>
            <a:pPr algn="l"/>
            <a:r>
              <a:rPr lang="en-US"/>
              <a:t>Voltage at an electrode at time </a:t>
            </a:r>
            <a:r>
              <a:rPr lang="en-US" i="1"/>
              <a:t>t</a:t>
            </a:r>
            <a:r>
              <a:rPr lang="en-US"/>
              <a:t> is a weighted sum of all components that are active at time </a:t>
            </a:r>
            <a:r>
              <a:rPr lang="en-US" i="1"/>
              <a:t>t</a:t>
            </a:r>
          </a:p>
          <a:p>
            <a:pPr algn="l"/>
            <a:endParaRPr lang="en-US"/>
          </a:p>
          <a:p>
            <a:pPr algn="l"/>
            <a:r>
              <a:rPr lang="en-US"/>
              <a:t>There is no foolproof way to recover the underlying components from the observed waveforms</a:t>
            </a:r>
          </a:p>
        </p:txBody>
      </p:sp>
      <p:sp>
        <p:nvSpPr>
          <p:cNvPr id="54" name="TextBox 43"/>
          <p:cNvSpPr txBox="1">
            <a:spLocks noChangeArrowheads="1"/>
          </p:cNvSpPr>
          <p:nvPr/>
        </p:nvSpPr>
        <p:spPr bwMode="auto">
          <a:xfrm>
            <a:off x="7239000" y="2438400"/>
            <a:ext cx="503263" cy="400110"/>
          </a:xfrm>
          <a:prstGeom prst="rect">
            <a:avLst/>
          </a:prstGeom>
          <a:noFill/>
          <a:ln w="9525">
            <a:noFill/>
            <a:miter lim="800000"/>
            <a:headEnd/>
            <a:tailEnd/>
          </a:ln>
        </p:spPr>
        <p:txBody>
          <a:bodyPr wrap="none">
            <a:prstTxWarp prst="textNoShape">
              <a:avLst/>
            </a:prstTxWarp>
            <a:spAutoFit/>
          </a:bodyPr>
          <a:lstStyle/>
          <a:p>
            <a:pPr>
              <a:spcAft>
                <a:spcPts val="6600"/>
              </a:spcAft>
            </a:pPr>
            <a:r>
              <a:rPr lang="en-US" dirty="0" smtClean="0"/>
              <a:t>E2</a:t>
            </a:r>
            <a:endParaRPr lang="en-US" dirty="0"/>
          </a:p>
        </p:txBody>
      </p:sp>
      <p:sp>
        <p:nvSpPr>
          <p:cNvPr id="55" name="TextBox 43"/>
          <p:cNvSpPr txBox="1">
            <a:spLocks noChangeArrowheads="1"/>
          </p:cNvSpPr>
          <p:nvPr/>
        </p:nvSpPr>
        <p:spPr bwMode="auto">
          <a:xfrm>
            <a:off x="7239000" y="3505200"/>
            <a:ext cx="503263" cy="400110"/>
          </a:xfrm>
          <a:prstGeom prst="rect">
            <a:avLst/>
          </a:prstGeom>
          <a:noFill/>
          <a:ln w="9525">
            <a:noFill/>
            <a:miter lim="800000"/>
            <a:headEnd/>
            <a:tailEnd/>
          </a:ln>
        </p:spPr>
        <p:txBody>
          <a:bodyPr wrap="none">
            <a:prstTxWarp prst="textNoShape">
              <a:avLst/>
            </a:prstTxWarp>
            <a:spAutoFit/>
          </a:bodyPr>
          <a:lstStyle/>
          <a:p>
            <a:pPr>
              <a:spcAft>
                <a:spcPts val="6600"/>
              </a:spcAft>
            </a:pPr>
            <a:r>
              <a:rPr lang="en-US" dirty="0" smtClean="0"/>
              <a:t>E3</a:t>
            </a:r>
            <a:endParaRPr lang="en-US" dirty="0"/>
          </a:p>
        </p:txBody>
      </p:sp>
    </p:spTree>
    <p:extLst>
      <p:ext uri="{BB962C8B-B14F-4D97-AF65-F5344CB8AC3E}">
        <p14:creationId xmlns:p14="http://schemas.microsoft.com/office/powerpoint/2010/main" val="243604158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130" name="Picture 55"/>
          <p:cNvPicPr>
            <a:picLocks noChangeAspect="1"/>
          </p:cNvPicPr>
          <p:nvPr/>
        </p:nvPicPr>
        <p:blipFill>
          <a:blip r:embed="rId3"/>
          <a:srcRect/>
          <a:stretch>
            <a:fillRect/>
          </a:stretch>
        </p:blipFill>
        <p:spPr bwMode="auto">
          <a:xfrm>
            <a:off x="838200" y="1905000"/>
            <a:ext cx="4114800" cy="3665538"/>
          </a:xfrm>
          <a:prstGeom prst="rect">
            <a:avLst/>
          </a:prstGeom>
          <a:noFill/>
          <a:ln w="9525">
            <a:noFill/>
            <a:miter lim="800000"/>
            <a:headEnd/>
            <a:tailEnd/>
          </a:ln>
        </p:spPr>
      </p:pic>
      <p:sp>
        <p:nvSpPr>
          <p:cNvPr id="47" name="Rectangle 2"/>
          <p:cNvSpPr>
            <a:spLocks noGrp="1" noChangeArrowheads="1"/>
          </p:cNvSpPr>
          <p:nvPr>
            <p:ph type="title"/>
          </p:nvPr>
        </p:nvSpPr>
        <p:spPr>
          <a:xfrm>
            <a:off x="0" y="0"/>
            <a:ext cx="9144000" cy="1143000"/>
          </a:xfrm>
        </p:spPr>
        <p:txBody>
          <a:bodyPr/>
          <a:lstStyle/>
          <a:p>
            <a:pPr eaLnBrk="1" hangingPunct="1">
              <a:defRPr/>
            </a:pPr>
            <a:r>
              <a:rPr lang="en-US" dirty="0" smtClean="0">
                <a:ea typeface="+mj-ea"/>
                <a:cs typeface="+mj-cs"/>
              </a:rPr>
              <a:t>The Superposition Problem</a:t>
            </a:r>
            <a:endParaRPr lang="en-US" dirty="0">
              <a:ea typeface="+mj-ea"/>
              <a:cs typeface="+mj-cs"/>
            </a:endParaRPr>
          </a:p>
        </p:txBody>
      </p:sp>
      <p:sp>
        <p:nvSpPr>
          <p:cNvPr id="48132" name="Line 4"/>
          <p:cNvSpPr>
            <a:spLocks noChangeShapeType="1"/>
          </p:cNvSpPr>
          <p:nvPr/>
        </p:nvSpPr>
        <p:spPr bwMode="auto">
          <a:xfrm rot="5400000">
            <a:off x="4572000" y="-3581400"/>
            <a:ext cx="0" cy="9144000"/>
          </a:xfrm>
          <a:prstGeom prst="line">
            <a:avLst/>
          </a:prstGeom>
          <a:noFill/>
          <a:ln w="28575" cap="sq">
            <a:solidFill>
              <a:srgbClr val="FF0000"/>
            </a:solidFill>
            <a:round/>
            <a:headEnd type="none" w="sm" len="sm"/>
            <a:tailEnd type="none" w="sm" len="sm"/>
          </a:ln>
        </p:spPr>
        <p:txBody>
          <a:bodyPr wrap="none" anchor="ctr">
            <a:prstTxWarp prst="textNoShape">
              <a:avLst/>
            </a:prstTxWarp>
          </a:bodyPr>
          <a:lstStyle/>
          <a:p>
            <a:endParaRPr lang="en-US"/>
          </a:p>
        </p:txBody>
      </p:sp>
      <p:sp>
        <p:nvSpPr>
          <p:cNvPr id="48133" name="TextBox 53"/>
          <p:cNvSpPr txBox="1">
            <a:spLocks noChangeArrowheads="1"/>
          </p:cNvSpPr>
          <p:nvPr/>
        </p:nvSpPr>
        <p:spPr bwMode="auto">
          <a:xfrm>
            <a:off x="3048000" y="1466850"/>
            <a:ext cx="5486400" cy="706438"/>
          </a:xfrm>
          <a:prstGeom prst="rect">
            <a:avLst/>
          </a:prstGeom>
          <a:noFill/>
          <a:ln w="9525">
            <a:noFill/>
            <a:miter lim="800000"/>
            <a:headEnd/>
            <a:tailEnd/>
          </a:ln>
        </p:spPr>
        <p:txBody>
          <a:bodyPr>
            <a:prstTxWarp prst="textNoShape">
              <a:avLst/>
            </a:prstTxWarp>
            <a:spAutoFit/>
          </a:bodyPr>
          <a:lstStyle/>
          <a:p>
            <a:pPr algn="l"/>
            <a:r>
              <a:rPr lang="en-US"/>
              <a:t>At least 7 components simultaneously active from 50-150 ms for visual stimuli</a:t>
            </a:r>
          </a:p>
        </p:txBody>
      </p:sp>
      <p:sp>
        <p:nvSpPr>
          <p:cNvPr id="48134" name="Text Box 5"/>
          <p:cNvSpPr txBox="1">
            <a:spLocks noChangeArrowheads="1"/>
          </p:cNvSpPr>
          <p:nvPr/>
        </p:nvSpPr>
        <p:spPr bwMode="auto">
          <a:xfrm>
            <a:off x="7134691" y="6550025"/>
            <a:ext cx="2009309" cy="307777"/>
          </a:xfrm>
          <a:prstGeom prst="rect">
            <a:avLst/>
          </a:prstGeom>
          <a:noFill/>
          <a:ln w="12700" cap="sq">
            <a:noFill/>
            <a:miter lim="800000"/>
            <a:headEnd type="none" w="sm" len="sm"/>
            <a:tailEnd type="none" w="sm" len="sm"/>
          </a:ln>
        </p:spPr>
        <p:txBody>
          <a:bodyPr wrap="none">
            <a:prstTxWarp prst="textNoShape">
              <a:avLst/>
            </a:prstTxWarp>
            <a:spAutoFit/>
          </a:bodyPr>
          <a:lstStyle/>
          <a:p>
            <a:pPr algn="r"/>
            <a:r>
              <a:rPr lang="en-US" sz="1400" dirty="0"/>
              <a:t>Di Russo et al., </a:t>
            </a:r>
            <a:r>
              <a:rPr lang="en-US" sz="1400" dirty="0" smtClean="0"/>
              <a:t>2002</a:t>
            </a:r>
            <a:endParaRPr lang="en-US" sz="1400" dirty="0"/>
          </a:p>
        </p:txBody>
      </p:sp>
      <p:sp>
        <p:nvSpPr>
          <p:cNvPr id="48135" name="TextBox 58"/>
          <p:cNvSpPr txBox="1">
            <a:spLocks noChangeArrowheads="1"/>
          </p:cNvSpPr>
          <p:nvPr/>
        </p:nvSpPr>
        <p:spPr bwMode="auto">
          <a:xfrm>
            <a:off x="457200" y="1897063"/>
            <a:ext cx="455613" cy="338137"/>
          </a:xfrm>
          <a:prstGeom prst="rect">
            <a:avLst/>
          </a:prstGeom>
          <a:noFill/>
          <a:ln w="9525">
            <a:noFill/>
            <a:miter lim="800000"/>
            <a:headEnd/>
            <a:tailEnd/>
          </a:ln>
        </p:spPr>
        <p:txBody>
          <a:bodyPr wrap="none">
            <a:prstTxWarp prst="textNoShape">
              <a:avLst/>
            </a:prstTxWarp>
            <a:spAutoFit/>
          </a:bodyPr>
          <a:lstStyle/>
          <a:p>
            <a:r>
              <a:rPr lang="en-US" sz="1600"/>
              <a:t>C1</a:t>
            </a:r>
          </a:p>
        </p:txBody>
      </p:sp>
      <p:sp>
        <p:nvSpPr>
          <p:cNvPr id="48136" name="TextBox 59"/>
          <p:cNvSpPr txBox="1">
            <a:spLocks noChangeArrowheads="1"/>
          </p:cNvSpPr>
          <p:nvPr/>
        </p:nvSpPr>
        <p:spPr bwMode="auto">
          <a:xfrm>
            <a:off x="457200" y="2452688"/>
            <a:ext cx="455613" cy="338137"/>
          </a:xfrm>
          <a:prstGeom prst="rect">
            <a:avLst/>
          </a:prstGeom>
          <a:noFill/>
          <a:ln w="9525">
            <a:noFill/>
            <a:miter lim="800000"/>
            <a:headEnd/>
            <a:tailEnd/>
          </a:ln>
        </p:spPr>
        <p:txBody>
          <a:bodyPr wrap="none">
            <a:prstTxWarp prst="textNoShape">
              <a:avLst/>
            </a:prstTxWarp>
            <a:spAutoFit/>
          </a:bodyPr>
          <a:lstStyle/>
          <a:p>
            <a:r>
              <a:rPr lang="en-US" sz="1600"/>
              <a:t>C2</a:t>
            </a:r>
          </a:p>
        </p:txBody>
      </p:sp>
      <p:sp>
        <p:nvSpPr>
          <p:cNvPr id="48137" name="TextBox 60"/>
          <p:cNvSpPr txBox="1">
            <a:spLocks noChangeArrowheads="1"/>
          </p:cNvSpPr>
          <p:nvPr/>
        </p:nvSpPr>
        <p:spPr bwMode="auto">
          <a:xfrm>
            <a:off x="457200" y="3006725"/>
            <a:ext cx="455613" cy="339725"/>
          </a:xfrm>
          <a:prstGeom prst="rect">
            <a:avLst/>
          </a:prstGeom>
          <a:noFill/>
          <a:ln w="9525">
            <a:noFill/>
            <a:miter lim="800000"/>
            <a:headEnd/>
            <a:tailEnd/>
          </a:ln>
        </p:spPr>
        <p:txBody>
          <a:bodyPr wrap="none">
            <a:prstTxWarp prst="textNoShape">
              <a:avLst/>
            </a:prstTxWarp>
            <a:spAutoFit/>
          </a:bodyPr>
          <a:lstStyle/>
          <a:p>
            <a:r>
              <a:rPr lang="en-US" sz="1600"/>
              <a:t>C3</a:t>
            </a:r>
          </a:p>
        </p:txBody>
      </p:sp>
      <p:sp>
        <p:nvSpPr>
          <p:cNvPr id="48138" name="TextBox 62"/>
          <p:cNvSpPr txBox="1">
            <a:spLocks noChangeArrowheads="1"/>
          </p:cNvSpPr>
          <p:nvPr/>
        </p:nvSpPr>
        <p:spPr bwMode="auto">
          <a:xfrm>
            <a:off x="457200" y="3562350"/>
            <a:ext cx="455613" cy="338138"/>
          </a:xfrm>
          <a:prstGeom prst="rect">
            <a:avLst/>
          </a:prstGeom>
          <a:noFill/>
          <a:ln w="9525">
            <a:noFill/>
            <a:miter lim="800000"/>
            <a:headEnd/>
            <a:tailEnd/>
          </a:ln>
        </p:spPr>
        <p:txBody>
          <a:bodyPr wrap="none">
            <a:prstTxWarp prst="textNoShape">
              <a:avLst/>
            </a:prstTxWarp>
            <a:spAutoFit/>
          </a:bodyPr>
          <a:lstStyle/>
          <a:p>
            <a:r>
              <a:rPr lang="en-US" sz="1600"/>
              <a:t>C4</a:t>
            </a:r>
          </a:p>
        </p:txBody>
      </p:sp>
      <p:sp>
        <p:nvSpPr>
          <p:cNvPr id="48139" name="TextBox 65"/>
          <p:cNvSpPr txBox="1">
            <a:spLocks noChangeArrowheads="1"/>
          </p:cNvSpPr>
          <p:nvPr/>
        </p:nvSpPr>
        <p:spPr bwMode="auto">
          <a:xfrm>
            <a:off x="457200" y="4116388"/>
            <a:ext cx="455613" cy="339725"/>
          </a:xfrm>
          <a:prstGeom prst="rect">
            <a:avLst/>
          </a:prstGeom>
          <a:noFill/>
          <a:ln w="9525">
            <a:noFill/>
            <a:miter lim="800000"/>
            <a:headEnd/>
            <a:tailEnd/>
          </a:ln>
        </p:spPr>
        <p:txBody>
          <a:bodyPr wrap="none">
            <a:prstTxWarp prst="textNoShape">
              <a:avLst/>
            </a:prstTxWarp>
            <a:spAutoFit/>
          </a:bodyPr>
          <a:lstStyle/>
          <a:p>
            <a:r>
              <a:rPr lang="en-US" sz="1600"/>
              <a:t>C5</a:t>
            </a:r>
          </a:p>
        </p:txBody>
      </p:sp>
      <p:sp>
        <p:nvSpPr>
          <p:cNvPr id="48140" name="TextBox 66"/>
          <p:cNvSpPr txBox="1">
            <a:spLocks noChangeArrowheads="1"/>
          </p:cNvSpPr>
          <p:nvPr/>
        </p:nvSpPr>
        <p:spPr bwMode="auto">
          <a:xfrm>
            <a:off x="457200" y="4672013"/>
            <a:ext cx="455613" cy="338137"/>
          </a:xfrm>
          <a:prstGeom prst="rect">
            <a:avLst/>
          </a:prstGeom>
          <a:noFill/>
          <a:ln w="9525">
            <a:noFill/>
            <a:miter lim="800000"/>
            <a:headEnd/>
            <a:tailEnd/>
          </a:ln>
        </p:spPr>
        <p:txBody>
          <a:bodyPr wrap="none">
            <a:prstTxWarp prst="textNoShape">
              <a:avLst/>
            </a:prstTxWarp>
            <a:spAutoFit/>
          </a:bodyPr>
          <a:lstStyle/>
          <a:p>
            <a:r>
              <a:rPr lang="en-US" sz="1600"/>
              <a:t>C6</a:t>
            </a:r>
          </a:p>
        </p:txBody>
      </p:sp>
      <p:sp>
        <p:nvSpPr>
          <p:cNvPr id="48141" name="TextBox 76"/>
          <p:cNvSpPr txBox="1">
            <a:spLocks noChangeArrowheads="1"/>
          </p:cNvSpPr>
          <p:nvPr/>
        </p:nvSpPr>
        <p:spPr bwMode="auto">
          <a:xfrm>
            <a:off x="457200" y="5227638"/>
            <a:ext cx="455613" cy="338137"/>
          </a:xfrm>
          <a:prstGeom prst="rect">
            <a:avLst/>
          </a:prstGeom>
          <a:noFill/>
          <a:ln w="9525">
            <a:noFill/>
            <a:miter lim="800000"/>
            <a:headEnd/>
            <a:tailEnd/>
          </a:ln>
        </p:spPr>
        <p:txBody>
          <a:bodyPr wrap="none">
            <a:prstTxWarp prst="textNoShape">
              <a:avLst/>
            </a:prstTxWarp>
            <a:spAutoFit/>
          </a:bodyPr>
          <a:lstStyle/>
          <a:p>
            <a:r>
              <a:rPr lang="en-US" sz="1600"/>
              <a:t>C7</a:t>
            </a:r>
          </a:p>
        </p:txBody>
      </p:sp>
      <p:cxnSp>
        <p:nvCxnSpPr>
          <p:cNvPr id="48142" name="Straight Connector 78"/>
          <p:cNvCxnSpPr>
            <a:cxnSpLocks noChangeShapeType="1"/>
          </p:cNvCxnSpPr>
          <p:nvPr/>
        </p:nvCxnSpPr>
        <p:spPr bwMode="auto">
          <a:xfrm rot="10800000">
            <a:off x="838200" y="5799138"/>
            <a:ext cx="1820863" cy="1587"/>
          </a:xfrm>
          <a:prstGeom prst="line">
            <a:avLst/>
          </a:prstGeom>
          <a:noFill/>
          <a:ln w="19050" cap="sq">
            <a:solidFill>
              <a:schemeClr val="tx1"/>
            </a:solidFill>
            <a:round/>
            <a:headEnd type="none" w="sm" len="sm"/>
            <a:tailEnd type="none" w="sm" len="sm"/>
          </a:ln>
        </p:spPr>
      </p:cxnSp>
      <p:cxnSp>
        <p:nvCxnSpPr>
          <p:cNvPr id="48143" name="Straight Connector 82"/>
          <p:cNvCxnSpPr>
            <a:cxnSpLocks noChangeShapeType="1"/>
          </p:cNvCxnSpPr>
          <p:nvPr/>
        </p:nvCxnSpPr>
        <p:spPr bwMode="auto">
          <a:xfrm rot="5400000">
            <a:off x="766763" y="5794375"/>
            <a:ext cx="144462" cy="1588"/>
          </a:xfrm>
          <a:prstGeom prst="line">
            <a:avLst/>
          </a:prstGeom>
          <a:noFill/>
          <a:ln w="19050" cap="sq">
            <a:solidFill>
              <a:schemeClr val="tx1"/>
            </a:solidFill>
            <a:round/>
            <a:headEnd type="none" w="sm" len="sm"/>
            <a:tailEnd type="none" w="sm" len="sm"/>
          </a:ln>
        </p:spPr>
      </p:cxnSp>
      <p:cxnSp>
        <p:nvCxnSpPr>
          <p:cNvPr id="48144" name="Straight Connector 87"/>
          <p:cNvCxnSpPr>
            <a:cxnSpLocks noChangeShapeType="1"/>
          </p:cNvCxnSpPr>
          <p:nvPr/>
        </p:nvCxnSpPr>
        <p:spPr bwMode="auto">
          <a:xfrm rot="5400000">
            <a:off x="2595563" y="5794375"/>
            <a:ext cx="144462" cy="1588"/>
          </a:xfrm>
          <a:prstGeom prst="line">
            <a:avLst/>
          </a:prstGeom>
          <a:noFill/>
          <a:ln w="19050" cap="sq">
            <a:solidFill>
              <a:schemeClr val="tx1"/>
            </a:solidFill>
            <a:round/>
            <a:headEnd type="none" w="sm" len="sm"/>
            <a:tailEnd type="none" w="sm" len="sm"/>
          </a:ln>
        </p:spPr>
      </p:cxnSp>
      <p:sp>
        <p:nvSpPr>
          <p:cNvPr id="48145" name="Text Box 5"/>
          <p:cNvSpPr txBox="1">
            <a:spLocks noChangeArrowheads="1"/>
          </p:cNvSpPr>
          <p:nvPr/>
        </p:nvSpPr>
        <p:spPr bwMode="auto">
          <a:xfrm>
            <a:off x="1354138" y="5791200"/>
            <a:ext cx="855662" cy="307975"/>
          </a:xfrm>
          <a:prstGeom prst="rect">
            <a:avLst/>
          </a:prstGeom>
          <a:noFill/>
          <a:ln w="12700" cap="sq">
            <a:noFill/>
            <a:miter lim="800000"/>
            <a:headEnd type="none" w="sm" len="sm"/>
            <a:tailEnd type="none" w="sm" len="sm"/>
          </a:ln>
        </p:spPr>
        <p:txBody>
          <a:bodyPr wrap="none">
            <a:prstTxWarp prst="textNoShape">
              <a:avLst/>
            </a:prstTxWarp>
            <a:spAutoFit/>
          </a:bodyPr>
          <a:lstStyle/>
          <a:p>
            <a:r>
              <a:rPr lang="en-US" sz="1400"/>
              <a:t>225 ms</a:t>
            </a:r>
          </a:p>
        </p:txBody>
      </p:sp>
    </p:spTree>
    <p:extLst>
      <p:ext uri="{BB962C8B-B14F-4D97-AF65-F5344CB8AC3E}">
        <p14:creationId xmlns:p14="http://schemas.microsoft.com/office/powerpoint/2010/main" val="3895286334"/>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3905252" y="3291417"/>
            <a:ext cx="5198577" cy="2159000"/>
          </a:xfrm>
          <a:prstGeom prst="rect">
            <a:avLst/>
          </a:prstGeom>
        </p:spPr>
      </p:pic>
      <p:pic>
        <p:nvPicPr>
          <p:cNvPr id="50178" name="Picture 24"/>
          <p:cNvPicPr>
            <a:picLocks noChangeAspect="1"/>
          </p:cNvPicPr>
          <p:nvPr/>
        </p:nvPicPr>
        <p:blipFill>
          <a:blip r:embed="rId4"/>
          <a:srcRect/>
          <a:stretch>
            <a:fillRect/>
          </a:stretch>
        </p:blipFill>
        <p:spPr bwMode="auto">
          <a:xfrm>
            <a:off x="228600" y="1114863"/>
            <a:ext cx="3657600" cy="5449887"/>
          </a:xfrm>
          <a:prstGeom prst="rect">
            <a:avLst/>
          </a:prstGeom>
          <a:noFill/>
          <a:ln w="9525">
            <a:noFill/>
            <a:miter lim="800000"/>
            <a:headEnd/>
            <a:tailEnd/>
          </a:ln>
        </p:spPr>
      </p:pic>
      <p:sp>
        <p:nvSpPr>
          <p:cNvPr id="47" name="Rectangle 2"/>
          <p:cNvSpPr>
            <a:spLocks noGrp="1" noChangeArrowheads="1"/>
          </p:cNvSpPr>
          <p:nvPr>
            <p:ph type="title"/>
          </p:nvPr>
        </p:nvSpPr>
        <p:spPr>
          <a:xfrm>
            <a:off x="0" y="0"/>
            <a:ext cx="9144000" cy="1143000"/>
          </a:xfrm>
        </p:spPr>
        <p:txBody>
          <a:bodyPr/>
          <a:lstStyle/>
          <a:p>
            <a:pPr eaLnBrk="1" hangingPunct="1">
              <a:defRPr/>
            </a:pPr>
            <a:r>
              <a:rPr lang="en-US" dirty="0" smtClean="0">
                <a:ea typeface="+mj-ea"/>
                <a:cs typeface="+mj-cs"/>
              </a:rPr>
              <a:t>The Superposition Problem</a:t>
            </a:r>
            <a:endParaRPr lang="en-US" dirty="0">
              <a:ea typeface="+mj-ea"/>
              <a:cs typeface="+mj-cs"/>
            </a:endParaRPr>
          </a:p>
        </p:txBody>
      </p:sp>
      <p:sp>
        <p:nvSpPr>
          <p:cNvPr id="50180" name="Line 4"/>
          <p:cNvSpPr>
            <a:spLocks noChangeShapeType="1"/>
          </p:cNvSpPr>
          <p:nvPr/>
        </p:nvSpPr>
        <p:spPr bwMode="auto">
          <a:xfrm rot="5400000">
            <a:off x="4572000" y="-3581400"/>
            <a:ext cx="0" cy="9144000"/>
          </a:xfrm>
          <a:prstGeom prst="line">
            <a:avLst/>
          </a:prstGeom>
          <a:noFill/>
          <a:ln w="28575" cap="sq">
            <a:solidFill>
              <a:srgbClr val="FF0000"/>
            </a:solidFill>
            <a:round/>
            <a:headEnd type="none" w="sm" len="sm"/>
            <a:tailEnd type="none" w="sm" len="sm"/>
          </a:ln>
        </p:spPr>
        <p:txBody>
          <a:bodyPr wrap="none" anchor="ctr">
            <a:prstTxWarp prst="textNoShape">
              <a:avLst/>
            </a:prstTxWarp>
          </a:bodyPr>
          <a:lstStyle/>
          <a:p>
            <a:endParaRPr lang="en-US"/>
          </a:p>
        </p:txBody>
      </p:sp>
      <p:sp>
        <p:nvSpPr>
          <p:cNvPr id="50181" name="TextBox 53"/>
          <p:cNvSpPr txBox="1">
            <a:spLocks noChangeArrowheads="1"/>
          </p:cNvSpPr>
          <p:nvPr/>
        </p:nvSpPr>
        <p:spPr bwMode="auto">
          <a:xfrm>
            <a:off x="3048000" y="1466850"/>
            <a:ext cx="5638800" cy="706438"/>
          </a:xfrm>
          <a:prstGeom prst="rect">
            <a:avLst/>
          </a:prstGeom>
          <a:noFill/>
          <a:ln w="9525">
            <a:noFill/>
            <a:miter lim="800000"/>
            <a:headEnd/>
            <a:tailEnd/>
          </a:ln>
        </p:spPr>
        <p:txBody>
          <a:bodyPr>
            <a:prstTxWarp prst="textNoShape">
              <a:avLst/>
            </a:prstTxWarp>
            <a:spAutoFit/>
          </a:bodyPr>
          <a:lstStyle/>
          <a:p>
            <a:pPr algn="l"/>
            <a:r>
              <a:rPr lang="en-US" dirty="0"/>
              <a:t>At least 10 components simultaneously active from 50-150 ms for auditory stimuli</a:t>
            </a:r>
          </a:p>
        </p:txBody>
      </p:sp>
      <p:sp>
        <p:nvSpPr>
          <p:cNvPr id="50182" name="Text Box 5"/>
          <p:cNvSpPr txBox="1">
            <a:spLocks noChangeArrowheads="1"/>
          </p:cNvSpPr>
          <p:nvPr/>
        </p:nvSpPr>
        <p:spPr bwMode="auto">
          <a:xfrm>
            <a:off x="0" y="6550025"/>
            <a:ext cx="1814512" cy="307975"/>
          </a:xfrm>
          <a:prstGeom prst="rect">
            <a:avLst/>
          </a:prstGeom>
          <a:noFill/>
          <a:ln w="12700" cap="sq">
            <a:noFill/>
            <a:miter lim="800000"/>
            <a:headEnd type="none" w="sm" len="sm"/>
            <a:tailEnd type="none" w="sm" len="sm"/>
          </a:ln>
        </p:spPr>
        <p:txBody>
          <a:bodyPr wrap="none">
            <a:prstTxWarp prst="textNoShape">
              <a:avLst/>
            </a:prstTxWarp>
            <a:spAutoFit/>
          </a:bodyPr>
          <a:lstStyle/>
          <a:p>
            <a:pPr algn="r"/>
            <a:r>
              <a:rPr lang="en-US" sz="1400" dirty="0" err="1"/>
              <a:t>Picton</a:t>
            </a:r>
            <a:r>
              <a:rPr lang="en-US" sz="1400" dirty="0"/>
              <a:t> et al., 1999</a:t>
            </a:r>
          </a:p>
        </p:txBody>
      </p:sp>
      <p:sp>
        <p:nvSpPr>
          <p:cNvPr id="26" name="TextBox 25"/>
          <p:cNvSpPr txBox="1">
            <a:spLocks noChangeArrowheads="1"/>
          </p:cNvSpPr>
          <p:nvPr/>
        </p:nvSpPr>
        <p:spPr bwMode="auto">
          <a:xfrm>
            <a:off x="4495800" y="5619750"/>
            <a:ext cx="4572000" cy="400050"/>
          </a:xfrm>
          <a:prstGeom prst="rect">
            <a:avLst/>
          </a:prstGeom>
          <a:noFill/>
          <a:ln w="28575" cap="flat" cmpd="sng" algn="ctr">
            <a:solidFill>
              <a:srgbClr val="008000"/>
            </a:solidFill>
            <a:prstDash val="solid"/>
            <a:miter lim="800000"/>
            <a:headEnd type="none" w="med" len="med"/>
            <a:tailEnd type="none" w="med" len="med"/>
          </a:ln>
        </p:spPr>
        <p:txBody>
          <a:bodyPr>
            <a:prstTxWarp prst="textNoShape">
              <a:avLst/>
            </a:prstTxWarp>
            <a:spAutoFit/>
          </a:bodyPr>
          <a:lstStyle/>
          <a:p>
            <a:pPr algn="l"/>
            <a:r>
              <a:rPr lang="en-US" dirty="0"/>
              <a:t>Is this really a change in the </a:t>
            </a:r>
            <a:r>
              <a:rPr lang="en-US" dirty="0" smtClean="0"/>
              <a:t>P3b?</a:t>
            </a:r>
            <a:endParaRPr lang="en-US" dirty="0"/>
          </a:p>
        </p:txBody>
      </p:sp>
      <p:sp>
        <p:nvSpPr>
          <p:cNvPr id="27" name="Oval 26"/>
          <p:cNvSpPr>
            <a:spLocks noChangeArrowheads="1"/>
          </p:cNvSpPr>
          <p:nvPr/>
        </p:nvSpPr>
        <p:spPr bwMode="auto">
          <a:xfrm>
            <a:off x="6402916" y="3046942"/>
            <a:ext cx="1305983" cy="1295400"/>
          </a:xfrm>
          <a:prstGeom prst="ellipse">
            <a:avLst/>
          </a:prstGeom>
          <a:noFill/>
          <a:ln w="28575" cap="sq">
            <a:solidFill>
              <a:srgbClr val="008000"/>
            </a:solidFill>
            <a:round/>
            <a:headEnd type="none" w="sm" len="sm"/>
            <a:tailEnd type="none" w="sm" len="sm"/>
          </a:ln>
        </p:spPr>
        <p:txBody>
          <a:bodyPr>
            <a:prstTxWarp prst="textNoShape">
              <a:avLst/>
            </a:prstTxWarp>
          </a:bodyPr>
          <a:lstStyle/>
          <a:p>
            <a:endParaRPr lang="en-US"/>
          </a:p>
        </p:txBody>
      </p:sp>
      <p:sp>
        <p:nvSpPr>
          <p:cNvPr id="28" name="TextBox 27"/>
          <p:cNvSpPr txBox="1">
            <a:spLocks noChangeArrowheads="1"/>
          </p:cNvSpPr>
          <p:nvPr/>
        </p:nvSpPr>
        <p:spPr bwMode="auto">
          <a:xfrm>
            <a:off x="3048000" y="2209800"/>
            <a:ext cx="5638800" cy="400050"/>
          </a:xfrm>
          <a:prstGeom prst="rect">
            <a:avLst/>
          </a:prstGeom>
          <a:noFill/>
          <a:ln w="9525">
            <a:noFill/>
            <a:miter lim="800000"/>
            <a:headEnd/>
            <a:tailEnd/>
          </a:ln>
        </p:spPr>
        <p:txBody>
          <a:bodyPr>
            <a:prstTxWarp prst="textNoShape">
              <a:avLst/>
            </a:prstTxWarp>
            <a:spAutoFit/>
          </a:bodyPr>
          <a:lstStyle/>
          <a:p>
            <a:pPr algn="l"/>
            <a:r>
              <a:rPr lang="en-US" dirty="0"/>
              <a:t>How many are active in the </a:t>
            </a:r>
            <a:r>
              <a:rPr lang="en-US" dirty="0" smtClean="0"/>
              <a:t>P3 </a:t>
            </a:r>
            <a:r>
              <a:rPr lang="en-US" dirty="0"/>
              <a:t>period?</a:t>
            </a:r>
          </a:p>
        </p:txBody>
      </p:sp>
    </p:spTree>
    <p:extLst>
      <p:ext uri="{BB962C8B-B14F-4D97-AF65-F5344CB8AC3E}">
        <p14:creationId xmlns:p14="http://schemas.microsoft.com/office/powerpoint/2010/main" val="159863848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2"/>
          <p:cNvSpPr>
            <a:spLocks noGrp="1" noChangeArrowheads="1"/>
          </p:cNvSpPr>
          <p:nvPr>
            <p:ph type="title"/>
          </p:nvPr>
        </p:nvSpPr>
        <p:spPr>
          <a:xfrm>
            <a:off x="0" y="0"/>
            <a:ext cx="9144000" cy="1143000"/>
          </a:xfrm>
        </p:spPr>
        <p:txBody>
          <a:bodyPr/>
          <a:lstStyle/>
          <a:p>
            <a:pPr eaLnBrk="1" hangingPunct="1">
              <a:defRPr/>
            </a:pPr>
            <a:r>
              <a:rPr lang="en-US" dirty="0" smtClean="0">
                <a:ea typeface="+mj-ea"/>
                <a:cs typeface="+mj-cs"/>
              </a:rPr>
              <a:t>Peaks and Components</a:t>
            </a:r>
            <a:endParaRPr lang="en-US" dirty="0">
              <a:ea typeface="+mj-ea"/>
              <a:cs typeface="+mj-cs"/>
            </a:endParaRPr>
          </a:p>
        </p:txBody>
      </p:sp>
      <p:sp>
        <p:nvSpPr>
          <p:cNvPr id="58371" name="Line 4"/>
          <p:cNvSpPr>
            <a:spLocks noChangeShapeType="1"/>
          </p:cNvSpPr>
          <p:nvPr/>
        </p:nvSpPr>
        <p:spPr bwMode="auto">
          <a:xfrm rot="5400000">
            <a:off x="4572000" y="-3581400"/>
            <a:ext cx="0" cy="9144000"/>
          </a:xfrm>
          <a:prstGeom prst="line">
            <a:avLst/>
          </a:prstGeom>
          <a:noFill/>
          <a:ln w="28575" cap="sq">
            <a:solidFill>
              <a:srgbClr val="FF0000"/>
            </a:solidFill>
            <a:round/>
            <a:headEnd type="none" w="sm" len="sm"/>
            <a:tailEnd type="none" w="sm" len="sm"/>
          </a:ln>
        </p:spPr>
        <p:txBody>
          <a:bodyPr wrap="none" anchor="ctr">
            <a:prstTxWarp prst="textNoShape">
              <a:avLst/>
            </a:prstTxWarp>
          </a:bodyPr>
          <a:lstStyle/>
          <a:p>
            <a:endParaRPr lang="en-US"/>
          </a:p>
        </p:txBody>
      </p:sp>
      <p:graphicFrame>
        <p:nvGraphicFramePr>
          <p:cNvPr id="23" name="Chart 22"/>
          <p:cNvGraphicFramePr>
            <a:graphicFrameLocks/>
          </p:cNvGraphicFramePr>
          <p:nvPr/>
        </p:nvGraphicFramePr>
        <p:xfrm>
          <a:off x="685800" y="914400"/>
          <a:ext cx="3962400" cy="19050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4" name="Chart 23"/>
          <p:cNvGraphicFramePr>
            <a:graphicFrameLocks/>
          </p:cNvGraphicFramePr>
          <p:nvPr/>
        </p:nvGraphicFramePr>
        <p:xfrm>
          <a:off x="685800" y="2755070"/>
          <a:ext cx="3962400" cy="1905000"/>
        </p:xfrm>
        <a:graphic>
          <a:graphicData uri="http://schemas.openxmlformats.org/drawingml/2006/chart">
            <c:chart xmlns:c="http://schemas.openxmlformats.org/drawingml/2006/chart" xmlns:r="http://schemas.openxmlformats.org/officeDocument/2006/relationships" r:id="rId4"/>
          </a:graphicData>
        </a:graphic>
      </p:graphicFrame>
      <p:sp>
        <p:nvSpPr>
          <p:cNvPr id="58378" name="TextBox 32"/>
          <p:cNvSpPr txBox="1">
            <a:spLocks noChangeArrowheads="1"/>
          </p:cNvSpPr>
          <p:nvPr/>
        </p:nvSpPr>
        <p:spPr bwMode="auto">
          <a:xfrm>
            <a:off x="2667000" y="3159125"/>
            <a:ext cx="609600" cy="307975"/>
          </a:xfrm>
          <a:prstGeom prst="rect">
            <a:avLst/>
          </a:prstGeom>
          <a:noFill/>
          <a:ln w="12700">
            <a:noFill/>
            <a:miter lim="800000"/>
            <a:headEnd/>
            <a:tailEnd/>
          </a:ln>
        </p:spPr>
        <p:txBody>
          <a:bodyPr>
            <a:prstTxWarp prst="textNoShape">
              <a:avLst/>
            </a:prstTxWarp>
            <a:spAutoFit/>
          </a:bodyPr>
          <a:lstStyle/>
          <a:p>
            <a:r>
              <a:rPr lang="en-US" sz="1400"/>
              <a:t>C3</a:t>
            </a:r>
          </a:p>
        </p:txBody>
      </p:sp>
      <p:sp>
        <p:nvSpPr>
          <p:cNvPr id="58379" name="TextBox 33"/>
          <p:cNvSpPr txBox="1">
            <a:spLocks noChangeArrowheads="1"/>
          </p:cNvSpPr>
          <p:nvPr/>
        </p:nvSpPr>
        <p:spPr bwMode="auto">
          <a:xfrm>
            <a:off x="2562225" y="1333500"/>
            <a:ext cx="838200" cy="307975"/>
          </a:xfrm>
          <a:prstGeom prst="rect">
            <a:avLst/>
          </a:prstGeom>
          <a:noFill/>
          <a:ln w="12700">
            <a:noFill/>
            <a:miter lim="800000"/>
            <a:headEnd/>
            <a:tailEnd/>
          </a:ln>
        </p:spPr>
        <p:txBody>
          <a:bodyPr>
            <a:prstTxWarp prst="textNoShape">
              <a:avLst/>
            </a:prstTxWarp>
            <a:spAutoFit/>
          </a:bodyPr>
          <a:lstStyle/>
          <a:p>
            <a:r>
              <a:rPr lang="en-US" sz="1400"/>
              <a:t>Peak3</a:t>
            </a:r>
          </a:p>
        </p:txBody>
      </p:sp>
      <p:sp>
        <p:nvSpPr>
          <p:cNvPr id="58380" name="TextBox 35"/>
          <p:cNvSpPr txBox="1">
            <a:spLocks noChangeArrowheads="1"/>
          </p:cNvSpPr>
          <p:nvPr/>
        </p:nvSpPr>
        <p:spPr bwMode="auto">
          <a:xfrm>
            <a:off x="914400" y="1752600"/>
            <a:ext cx="838200" cy="307975"/>
          </a:xfrm>
          <a:prstGeom prst="rect">
            <a:avLst/>
          </a:prstGeom>
          <a:noFill/>
          <a:ln w="12700">
            <a:noFill/>
            <a:miter lim="800000"/>
            <a:headEnd/>
            <a:tailEnd/>
          </a:ln>
        </p:spPr>
        <p:txBody>
          <a:bodyPr>
            <a:prstTxWarp prst="textNoShape">
              <a:avLst/>
            </a:prstTxWarp>
            <a:spAutoFit/>
          </a:bodyPr>
          <a:lstStyle/>
          <a:p>
            <a:r>
              <a:rPr lang="en-US" sz="1400"/>
              <a:t>Peak1</a:t>
            </a:r>
          </a:p>
        </p:txBody>
      </p:sp>
      <p:sp>
        <p:nvSpPr>
          <p:cNvPr id="58381" name="TextBox 36"/>
          <p:cNvSpPr txBox="1">
            <a:spLocks noChangeArrowheads="1"/>
          </p:cNvSpPr>
          <p:nvPr/>
        </p:nvSpPr>
        <p:spPr bwMode="auto">
          <a:xfrm>
            <a:off x="1277938" y="3440113"/>
            <a:ext cx="609600" cy="307975"/>
          </a:xfrm>
          <a:prstGeom prst="rect">
            <a:avLst/>
          </a:prstGeom>
          <a:noFill/>
          <a:ln w="12700">
            <a:noFill/>
            <a:miter lim="800000"/>
            <a:headEnd/>
            <a:tailEnd/>
          </a:ln>
        </p:spPr>
        <p:txBody>
          <a:bodyPr>
            <a:prstTxWarp prst="textNoShape">
              <a:avLst/>
            </a:prstTxWarp>
            <a:spAutoFit/>
          </a:bodyPr>
          <a:lstStyle/>
          <a:p>
            <a:r>
              <a:rPr lang="en-US" sz="1400"/>
              <a:t>C1</a:t>
            </a:r>
          </a:p>
        </p:txBody>
      </p:sp>
      <p:sp>
        <p:nvSpPr>
          <p:cNvPr id="58382" name="TextBox 37"/>
          <p:cNvSpPr txBox="1">
            <a:spLocks noChangeArrowheads="1"/>
          </p:cNvSpPr>
          <p:nvPr/>
        </p:nvSpPr>
        <p:spPr bwMode="auto">
          <a:xfrm>
            <a:off x="1604963" y="4471988"/>
            <a:ext cx="609600" cy="307975"/>
          </a:xfrm>
          <a:prstGeom prst="rect">
            <a:avLst/>
          </a:prstGeom>
          <a:noFill/>
          <a:ln w="12700">
            <a:noFill/>
            <a:miter lim="800000"/>
            <a:headEnd/>
            <a:tailEnd/>
          </a:ln>
        </p:spPr>
        <p:txBody>
          <a:bodyPr>
            <a:prstTxWarp prst="textNoShape">
              <a:avLst/>
            </a:prstTxWarp>
            <a:spAutoFit/>
          </a:bodyPr>
          <a:lstStyle/>
          <a:p>
            <a:r>
              <a:rPr lang="en-US" sz="1400"/>
              <a:t>C2</a:t>
            </a:r>
          </a:p>
        </p:txBody>
      </p:sp>
      <p:sp>
        <p:nvSpPr>
          <p:cNvPr id="58386" name="TextBox 41"/>
          <p:cNvSpPr txBox="1">
            <a:spLocks noChangeArrowheads="1"/>
          </p:cNvSpPr>
          <p:nvPr/>
        </p:nvSpPr>
        <p:spPr bwMode="auto">
          <a:xfrm>
            <a:off x="76200" y="2957513"/>
            <a:ext cx="2209800" cy="523875"/>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a:t>One possible set of source components</a:t>
            </a:r>
          </a:p>
        </p:txBody>
      </p:sp>
      <p:sp>
        <p:nvSpPr>
          <p:cNvPr id="58392" name="TextBox 47"/>
          <p:cNvSpPr txBox="1">
            <a:spLocks noChangeArrowheads="1"/>
          </p:cNvSpPr>
          <p:nvPr/>
        </p:nvSpPr>
        <p:spPr bwMode="auto">
          <a:xfrm>
            <a:off x="1524000" y="2438400"/>
            <a:ext cx="838200" cy="307975"/>
          </a:xfrm>
          <a:prstGeom prst="rect">
            <a:avLst/>
          </a:prstGeom>
          <a:noFill/>
          <a:ln w="12700">
            <a:noFill/>
            <a:miter lim="800000"/>
            <a:headEnd/>
            <a:tailEnd/>
          </a:ln>
        </p:spPr>
        <p:txBody>
          <a:bodyPr>
            <a:prstTxWarp prst="textNoShape">
              <a:avLst/>
            </a:prstTxWarp>
            <a:spAutoFit/>
          </a:bodyPr>
          <a:lstStyle/>
          <a:p>
            <a:r>
              <a:rPr lang="en-US" sz="1400"/>
              <a:t>Peak2</a:t>
            </a:r>
          </a:p>
        </p:txBody>
      </p:sp>
      <p:sp>
        <p:nvSpPr>
          <p:cNvPr id="29" name="Line 8"/>
          <p:cNvSpPr>
            <a:spLocks noChangeShapeType="1"/>
          </p:cNvSpPr>
          <p:nvPr/>
        </p:nvSpPr>
        <p:spPr bwMode="auto">
          <a:xfrm>
            <a:off x="1295400" y="2209801"/>
            <a:ext cx="228600" cy="1295400"/>
          </a:xfrm>
          <a:prstGeom prst="line">
            <a:avLst/>
          </a:prstGeom>
          <a:noFill/>
          <a:ln w="38100" cap="sq">
            <a:solidFill>
              <a:srgbClr val="960096"/>
            </a:solidFill>
            <a:round/>
            <a:headEnd type="triangle" w="med" len="med"/>
            <a:tailEnd type="triangle" w="med" len="med"/>
          </a:ln>
        </p:spPr>
        <p:txBody>
          <a:bodyPr wrap="none" anchor="ctr">
            <a:prstTxWarp prst="textNoShape">
              <a:avLst/>
            </a:prstTxWarp>
          </a:bodyPr>
          <a:lstStyle/>
          <a:p>
            <a:endParaRPr lang="en-US"/>
          </a:p>
        </p:txBody>
      </p:sp>
      <p:sp>
        <p:nvSpPr>
          <p:cNvPr id="31" name="Text Box 7"/>
          <p:cNvSpPr txBox="1">
            <a:spLocks noChangeArrowheads="1"/>
          </p:cNvSpPr>
          <p:nvPr/>
        </p:nvSpPr>
        <p:spPr bwMode="auto">
          <a:xfrm>
            <a:off x="2865438" y="4564063"/>
            <a:ext cx="5753100" cy="1581150"/>
          </a:xfrm>
          <a:prstGeom prst="rect">
            <a:avLst/>
          </a:prstGeom>
          <a:solidFill>
            <a:srgbClr val="F3FFAE"/>
          </a:solidFill>
          <a:ln w="28575" cap="sq">
            <a:solidFill>
              <a:schemeClr val="tx1"/>
            </a:solidFill>
            <a:miter lim="800000"/>
            <a:headEnd type="none" w="sm" len="sm"/>
            <a:tailEnd type="none" w="sm" len="sm"/>
          </a:ln>
        </p:spPr>
        <p:txBody>
          <a:bodyPr>
            <a:prstTxWarp prst="textNoShape">
              <a:avLst/>
            </a:prstTxWarp>
            <a:spAutoFit/>
          </a:bodyPr>
          <a:lstStyle/>
          <a:p>
            <a:pPr algn="l">
              <a:spcBef>
                <a:spcPct val="50000"/>
              </a:spcBef>
            </a:pPr>
            <a:r>
              <a:rPr lang="en-US" sz="2400">
                <a:latin typeface="Times New Roman" pitchFamily="-111" charset="0"/>
              </a:rPr>
              <a:t>Rule #1- Peaks and components are not the same thing.  There is nothing special about the point at which the observed waveform reaches a local maximum.</a:t>
            </a:r>
          </a:p>
        </p:txBody>
      </p:sp>
      <p:sp>
        <p:nvSpPr>
          <p:cNvPr id="33" name="TextBox 41"/>
          <p:cNvSpPr txBox="1">
            <a:spLocks noChangeArrowheads="1"/>
          </p:cNvSpPr>
          <p:nvPr/>
        </p:nvSpPr>
        <p:spPr bwMode="auto">
          <a:xfrm>
            <a:off x="76200" y="1444823"/>
            <a:ext cx="2209800" cy="307777"/>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dirty="0" smtClean="0"/>
              <a:t>Observed Waveform</a:t>
            </a:r>
            <a:endParaRPr lang="en-US" sz="1400" dirty="0"/>
          </a:p>
        </p:txBody>
      </p:sp>
    </p:spTree>
    <p:extLst>
      <p:ext uri="{BB962C8B-B14F-4D97-AF65-F5344CB8AC3E}">
        <p14:creationId xmlns:p14="http://schemas.microsoft.com/office/powerpoint/2010/main" val="247597766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2"/>
          <p:cNvSpPr>
            <a:spLocks noGrp="1" noChangeArrowheads="1"/>
          </p:cNvSpPr>
          <p:nvPr>
            <p:ph type="title"/>
          </p:nvPr>
        </p:nvSpPr>
        <p:spPr>
          <a:xfrm>
            <a:off x="0" y="0"/>
            <a:ext cx="9144000" cy="1143000"/>
          </a:xfrm>
        </p:spPr>
        <p:txBody>
          <a:bodyPr/>
          <a:lstStyle/>
          <a:p>
            <a:pPr eaLnBrk="1" hangingPunct="1">
              <a:defRPr/>
            </a:pPr>
            <a:r>
              <a:rPr lang="en-US" dirty="0" smtClean="0">
                <a:ea typeface="+mj-ea"/>
                <a:cs typeface="+mj-cs"/>
              </a:rPr>
              <a:t>Peaks and Components</a:t>
            </a:r>
            <a:endParaRPr lang="en-US" dirty="0">
              <a:ea typeface="+mj-ea"/>
              <a:cs typeface="+mj-cs"/>
            </a:endParaRPr>
          </a:p>
        </p:txBody>
      </p:sp>
      <p:sp>
        <p:nvSpPr>
          <p:cNvPr id="58371" name="Line 4"/>
          <p:cNvSpPr>
            <a:spLocks noChangeShapeType="1"/>
          </p:cNvSpPr>
          <p:nvPr/>
        </p:nvSpPr>
        <p:spPr bwMode="auto">
          <a:xfrm rot="5400000">
            <a:off x="4572000" y="-3581400"/>
            <a:ext cx="0" cy="9144000"/>
          </a:xfrm>
          <a:prstGeom prst="line">
            <a:avLst/>
          </a:prstGeom>
          <a:noFill/>
          <a:ln w="28575" cap="sq">
            <a:solidFill>
              <a:srgbClr val="FF0000"/>
            </a:solidFill>
            <a:round/>
            <a:headEnd type="none" w="sm" len="sm"/>
            <a:tailEnd type="none" w="sm" len="sm"/>
          </a:ln>
        </p:spPr>
        <p:txBody>
          <a:bodyPr wrap="none" anchor="ctr">
            <a:prstTxWarp prst="textNoShape">
              <a:avLst/>
            </a:prstTxWarp>
          </a:bodyPr>
          <a:lstStyle/>
          <a:p>
            <a:endParaRPr lang="en-US"/>
          </a:p>
        </p:txBody>
      </p:sp>
      <p:sp>
        <p:nvSpPr>
          <p:cNvPr id="58373" name="TextBox 16"/>
          <p:cNvSpPr txBox="1">
            <a:spLocks noChangeArrowheads="1"/>
          </p:cNvSpPr>
          <p:nvPr/>
        </p:nvSpPr>
        <p:spPr bwMode="auto">
          <a:xfrm>
            <a:off x="76200" y="4924425"/>
            <a:ext cx="2209800" cy="522288"/>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a:t>Another possible set of source components</a:t>
            </a:r>
          </a:p>
        </p:txBody>
      </p:sp>
      <p:graphicFrame>
        <p:nvGraphicFramePr>
          <p:cNvPr id="23" name="Chart 22"/>
          <p:cNvGraphicFramePr>
            <a:graphicFrameLocks/>
          </p:cNvGraphicFramePr>
          <p:nvPr/>
        </p:nvGraphicFramePr>
        <p:xfrm>
          <a:off x="685800" y="914400"/>
          <a:ext cx="3962400" cy="19050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4" name="Chart 23"/>
          <p:cNvGraphicFramePr>
            <a:graphicFrameLocks/>
          </p:cNvGraphicFramePr>
          <p:nvPr/>
        </p:nvGraphicFramePr>
        <p:xfrm>
          <a:off x="685800" y="2755070"/>
          <a:ext cx="3962400" cy="19050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5" name="Chart 24"/>
          <p:cNvGraphicFramePr>
            <a:graphicFrameLocks/>
          </p:cNvGraphicFramePr>
          <p:nvPr/>
        </p:nvGraphicFramePr>
        <p:xfrm>
          <a:off x="685800" y="4736270"/>
          <a:ext cx="3962400" cy="1905000"/>
        </p:xfrm>
        <a:graphic>
          <a:graphicData uri="http://schemas.openxmlformats.org/drawingml/2006/chart">
            <c:chart xmlns:c="http://schemas.openxmlformats.org/drawingml/2006/chart" xmlns:r="http://schemas.openxmlformats.org/officeDocument/2006/relationships" r:id="rId5"/>
          </a:graphicData>
        </a:graphic>
      </p:graphicFrame>
      <p:sp>
        <p:nvSpPr>
          <p:cNvPr id="58378" name="TextBox 32"/>
          <p:cNvSpPr txBox="1">
            <a:spLocks noChangeArrowheads="1"/>
          </p:cNvSpPr>
          <p:nvPr/>
        </p:nvSpPr>
        <p:spPr bwMode="auto">
          <a:xfrm>
            <a:off x="2667000" y="3159125"/>
            <a:ext cx="609600" cy="307975"/>
          </a:xfrm>
          <a:prstGeom prst="rect">
            <a:avLst/>
          </a:prstGeom>
          <a:noFill/>
          <a:ln w="12700">
            <a:noFill/>
            <a:miter lim="800000"/>
            <a:headEnd/>
            <a:tailEnd/>
          </a:ln>
        </p:spPr>
        <p:txBody>
          <a:bodyPr>
            <a:prstTxWarp prst="textNoShape">
              <a:avLst/>
            </a:prstTxWarp>
            <a:spAutoFit/>
          </a:bodyPr>
          <a:lstStyle/>
          <a:p>
            <a:r>
              <a:rPr lang="en-US" sz="1400"/>
              <a:t>C3</a:t>
            </a:r>
          </a:p>
        </p:txBody>
      </p:sp>
      <p:sp>
        <p:nvSpPr>
          <p:cNvPr id="58379" name="TextBox 33"/>
          <p:cNvSpPr txBox="1">
            <a:spLocks noChangeArrowheads="1"/>
          </p:cNvSpPr>
          <p:nvPr/>
        </p:nvSpPr>
        <p:spPr bwMode="auto">
          <a:xfrm>
            <a:off x="2562225" y="1333500"/>
            <a:ext cx="838200" cy="307975"/>
          </a:xfrm>
          <a:prstGeom prst="rect">
            <a:avLst/>
          </a:prstGeom>
          <a:noFill/>
          <a:ln w="12700">
            <a:noFill/>
            <a:miter lim="800000"/>
            <a:headEnd/>
            <a:tailEnd/>
          </a:ln>
        </p:spPr>
        <p:txBody>
          <a:bodyPr>
            <a:prstTxWarp prst="textNoShape">
              <a:avLst/>
            </a:prstTxWarp>
            <a:spAutoFit/>
          </a:bodyPr>
          <a:lstStyle/>
          <a:p>
            <a:r>
              <a:rPr lang="en-US" sz="1400"/>
              <a:t>Peak3</a:t>
            </a:r>
          </a:p>
        </p:txBody>
      </p:sp>
      <p:sp>
        <p:nvSpPr>
          <p:cNvPr id="58380" name="TextBox 35"/>
          <p:cNvSpPr txBox="1">
            <a:spLocks noChangeArrowheads="1"/>
          </p:cNvSpPr>
          <p:nvPr/>
        </p:nvSpPr>
        <p:spPr bwMode="auto">
          <a:xfrm>
            <a:off x="914400" y="1752600"/>
            <a:ext cx="838200" cy="307975"/>
          </a:xfrm>
          <a:prstGeom prst="rect">
            <a:avLst/>
          </a:prstGeom>
          <a:noFill/>
          <a:ln w="12700">
            <a:noFill/>
            <a:miter lim="800000"/>
            <a:headEnd/>
            <a:tailEnd/>
          </a:ln>
        </p:spPr>
        <p:txBody>
          <a:bodyPr>
            <a:prstTxWarp prst="textNoShape">
              <a:avLst/>
            </a:prstTxWarp>
            <a:spAutoFit/>
          </a:bodyPr>
          <a:lstStyle/>
          <a:p>
            <a:r>
              <a:rPr lang="en-US" sz="1400"/>
              <a:t>Peak1</a:t>
            </a:r>
          </a:p>
        </p:txBody>
      </p:sp>
      <p:sp>
        <p:nvSpPr>
          <p:cNvPr id="58381" name="TextBox 36"/>
          <p:cNvSpPr txBox="1">
            <a:spLocks noChangeArrowheads="1"/>
          </p:cNvSpPr>
          <p:nvPr/>
        </p:nvSpPr>
        <p:spPr bwMode="auto">
          <a:xfrm>
            <a:off x="1277938" y="3440113"/>
            <a:ext cx="609600" cy="307975"/>
          </a:xfrm>
          <a:prstGeom prst="rect">
            <a:avLst/>
          </a:prstGeom>
          <a:noFill/>
          <a:ln w="12700">
            <a:noFill/>
            <a:miter lim="800000"/>
            <a:headEnd/>
            <a:tailEnd/>
          </a:ln>
        </p:spPr>
        <p:txBody>
          <a:bodyPr>
            <a:prstTxWarp prst="textNoShape">
              <a:avLst/>
            </a:prstTxWarp>
            <a:spAutoFit/>
          </a:bodyPr>
          <a:lstStyle/>
          <a:p>
            <a:r>
              <a:rPr lang="en-US" sz="1400"/>
              <a:t>C1</a:t>
            </a:r>
          </a:p>
        </p:txBody>
      </p:sp>
      <p:sp>
        <p:nvSpPr>
          <p:cNvPr id="58382" name="TextBox 37"/>
          <p:cNvSpPr txBox="1">
            <a:spLocks noChangeArrowheads="1"/>
          </p:cNvSpPr>
          <p:nvPr/>
        </p:nvSpPr>
        <p:spPr bwMode="auto">
          <a:xfrm>
            <a:off x="1604963" y="4471988"/>
            <a:ext cx="609600" cy="307975"/>
          </a:xfrm>
          <a:prstGeom prst="rect">
            <a:avLst/>
          </a:prstGeom>
          <a:noFill/>
          <a:ln w="12700">
            <a:noFill/>
            <a:miter lim="800000"/>
            <a:headEnd/>
            <a:tailEnd/>
          </a:ln>
        </p:spPr>
        <p:txBody>
          <a:bodyPr>
            <a:prstTxWarp prst="textNoShape">
              <a:avLst/>
            </a:prstTxWarp>
            <a:spAutoFit/>
          </a:bodyPr>
          <a:lstStyle/>
          <a:p>
            <a:r>
              <a:rPr lang="en-US" sz="1400"/>
              <a:t>C2</a:t>
            </a:r>
          </a:p>
        </p:txBody>
      </p:sp>
      <p:sp>
        <p:nvSpPr>
          <p:cNvPr id="58383" name="TextBox 38"/>
          <p:cNvSpPr txBox="1">
            <a:spLocks noChangeArrowheads="1"/>
          </p:cNvSpPr>
          <p:nvPr/>
        </p:nvSpPr>
        <p:spPr bwMode="auto">
          <a:xfrm>
            <a:off x="2819400" y="4887913"/>
            <a:ext cx="609600" cy="307975"/>
          </a:xfrm>
          <a:prstGeom prst="rect">
            <a:avLst/>
          </a:prstGeom>
          <a:noFill/>
          <a:ln w="12700">
            <a:noFill/>
            <a:miter lim="800000"/>
            <a:headEnd/>
            <a:tailEnd/>
          </a:ln>
        </p:spPr>
        <p:txBody>
          <a:bodyPr>
            <a:prstTxWarp prst="textNoShape">
              <a:avLst/>
            </a:prstTxWarp>
            <a:spAutoFit/>
          </a:bodyPr>
          <a:lstStyle/>
          <a:p>
            <a:r>
              <a:rPr lang="en-US" sz="1400"/>
              <a:t>C3’</a:t>
            </a:r>
          </a:p>
        </p:txBody>
      </p:sp>
      <p:sp>
        <p:nvSpPr>
          <p:cNvPr id="58384" name="TextBox 39"/>
          <p:cNvSpPr txBox="1">
            <a:spLocks noChangeArrowheads="1"/>
          </p:cNvSpPr>
          <p:nvPr/>
        </p:nvSpPr>
        <p:spPr bwMode="auto">
          <a:xfrm>
            <a:off x="1277938" y="5430838"/>
            <a:ext cx="609600" cy="307975"/>
          </a:xfrm>
          <a:prstGeom prst="rect">
            <a:avLst/>
          </a:prstGeom>
          <a:noFill/>
          <a:ln w="12700">
            <a:noFill/>
            <a:miter lim="800000"/>
            <a:headEnd/>
            <a:tailEnd/>
          </a:ln>
        </p:spPr>
        <p:txBody>
          <a:bodyPr>
            <a:prstTxWarp prst="textNoShape">
              <a:avLst/>
            </a:prstTxWarp>
            <a:spAutoFit/>
          </a:bodyPr>
          <a:lstStyle/>
          <a:p>
            <a:r>
              <a:rPr lang="en-US" sz="1400"/>
              <a:t>C1’</a:t>
            </a:r>
          </a:p>
        </p:txBody>
      </p:sp>
      <p:sp>
        <p:nvSpPr>
          <p:cNvPr id="58385" name="TextBox 40"/>
          <p:cNvSpPr txBox="1">
            <a:spLocks noChangeArrowheads="1"/>
          </p:cNvSpPr>
          <p:nvPr/>
        </p:nvSpPr>
        <p:spPr bwMode="auto">
          <a:xfrm>
            <a:off x="1952625" y="6473825"/>
            <a:ext cx="609600" cy="307975"/>
          </a:xfrm>
          <a:prstGeom prst="rect">
            <a:avLst/>
          </a:prstGeom>
          <a:noFill/>
          <a:ln w="12700">
            <a:noFill/>
            <a:miter lim="800000"/>
            <a:headEnd/>
            <a:tailEnd/>
          </a:ln>
        </p:spPr>
        <p:txBody>
          <a:bodyPr>
            <a:prstTxWarp prst="textNoShape">
              <a:avLst/>
            </a:prstTxWarp>
            <a:spAutoFit/>
          </a:bodyPr>
          <a:lstStyle/>
          <a:p>
            <a:r>
              <a:rPr lang="en-US" sz="1400"/>
              <a:t>C2’</a:t>
            </a:r>
          </a:p>
        </p:txBody>
      </p:sp>
      <p:sp>
        <p:nvSpPr>
          <p:cNvPr id="58386" name="TextBox 41"/>
          <p:cNvSpPr txBox="1">
            <a:spLocks noChangeArrowheads="1"/>
          </p:cNvSpPr>
          <p:nvPr/>
        </p:nvSpPr>
        <p:spPr bwMode="auto">
          <a:xfrm>
            <a:off x="76200" y="2957513"/>
            <a:ext cx="2209800" cy="523875"/>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dirty="0"/>
              <a:t>One possible set of source components</a:t>
            </a:r>
          </a:p>
        </p:txBody>
      </p:sp>
      <p:sp>
        <p:nvSpPr>
          <p:cNvPr id="58392" name="TextBox 47"/>
          <p:cNvSpPr txBox="1">
            <a:spLocks noChangeArrowheads="1"/>
          </p:cNvSpPr>
          <p:nvPr/>
        </p:nvSpPr>
        <p:spPr bwMode="auto">
          <a:xfrm>
            <a:off x="1524000" y="2438400"/>
            <a:ext cx="838200" cy="307975"/>
          </a:xfrm>
          <a:prstGeom prst="rect">
            <a:avLst/>
          </a:prstGeom>
          <a:noFill/>
          <a:ln w="12700">
            <a:noFill/>
            <a:miter lim="800000"/>
            <a:headEnd/>
            <a:tailEnd/>
          </a:ln>
        </p:spPr>
        <p:txBody>
          <a:bodyPr>
            <a:prstTxWarp prst="textNoShape">
              <a:avLst/>
            </a:prstTxWarp>
            <a:spAutoFit/>
          </a:bodyPr>
          <a:lstStyle/>
          <a:p>
            <a:r>
              <a:rPr lang="en-US" sz="1400"/>
              <a:t>Peak2</a:t>
            </a:r>
          </a:p>
        </p:txBody>
      </p:sp>
      <p:sp>
        <p:nvSpPr>
          <p:cNvPr id="27" name="Line 8"/>
          <p:cNvSpPr>
            <a:spLocks noChangeShapeType="1"/>
          </p:cNvSpPr>
          <p:nvPr/>
        </p:nvSpPr>
        <p:spPr bwMode="auto">
          <a:xfrm>
            <a:off x="1883074" y="2666999"/>
            <a:ext cx="45719" cy="1805491"/>
          </a:xfrm>
          <a:prstGeom prst="line">
            <a:avLst/>
          </a:prstGeom>
          <a:noFill/>
          <a:ln w="38100" cap="sq">
            <a:solidFill>
              <a:srgbClr val="960096"/>
            </a:solidFill>
            <a:round/>
            <a:headEnd type="triangle" w="med" len="med"/>
            <a:tailEnd type="triangle" w="med" len="med"/>
          </a:ln>
        </p:spPr>
        <p:txBody>
          <a:bodyPr wrap="none" anchor="ctr">
            <a:prstTxWarp prst="textNoShape">
              <a:avLst/>
            </a:prstTxWarp>
          </a:bodyPr>
          <a:lstStyle/>
          <a:p>
            <a:endParaRPr lang="en-US"/>
          </a:p>
        </p:txBody>
      </p:sp>
      <p:sp>
        <p:nvSpPr>
          <p:cNvPr id="28" name="Line 9"/>
          <p:cNvSpPr>
            <a:spLocks noChangeShapeType="1"/>
          </p:cNvSpPr>
          <p:nvPr/>
        </p:nvSpPr>
        <p:spPr bwMode="auto">
          <a:xfrm>
            <a:off x="1944987" y="2667000"/>
            <a:ext cx="264813" cy="3810000"/>
          </a:xfrm>
          <a:prstGeom prst="line">
            <a:avLst/>
          </a:prstGeom>
          <a:noFill/>
          <a:ln w="38100" cap="sq">
            <a:solidFill>
              <a:srgbClr val="960096"/>
            </a:solidFill>
            <a:round/>
            <a:headEnd type="triangle" w="med" len="med"/>
            <a:tailEnd type="triangle" w="med" len="med"/>
          </a:ln>
        </p:spPr>
        <p:txBody>
          <a:bodyPr wrap="none" anchor="ctr">
            <a:prstTxWarp prst="textNoShape">
              <a:avLst/>
            </a:prstTxWarp>
          </a:bodyPr>
          <a:lstStyle/>
          <a:p>
            <a:endParaRPr lang="en-US"/>
          </a:p>
        </p:txBody>
      </p:sp>
      <p:sp>
        <p:nvSpPr>
          <p:cNvPr id="30" name="Text Box 2"/>
          <p:cNvSpPr txBox="1">
            <a:spLocks noChangeArrowheads="1"/>
          </p:cNvSpPr>
          <p:nvPr/>
        </p:nvSpPr>
        <p:spPr bwMode="auto">
          <a:xfrm>
            <a:off x="4749800" y="2476500"/>
            <a:ext cx="4356100" cy="3406775"/>
          </a:xfrm>
          <a:prstGeom prst="rect">
            <a:avLst/>
          </a:prstGeom>
          <a:solidFill>
            <a:srgbClr val="F3FFAE"/>
          </a:solidFill>
          <a:ln w="28575" cap="sq">
            <a:solidFill>
              <a:schemeClr val="tx1"/>
            </a:solidFill>
            <a:miter lim="800000"/>
            <a:headEnd type="none" w="sm" len="sm"/>
            <a:tailEnd type="none" w="sm" len="sm"/>
          </a:ln>
        </p:spPr>
        <p:txBody>
          <a:bodyPr>
            <a:prstTxWarp prst="textNoShape">
              <a:avLst/>
            </a:prstTxWarp>
            <a:spAutoFit/>
          </a:bodyPr>
          <a:lstStyle/>
          <a:p>
            <a:pPr algn="l">
              <a:spcBef>
                <a:spcPct val="50000"/>
              </a:spcBef>
            </a:pPr>
            <a:r>
              <a:rPr lang="en-US" sz="2400" dirty="0">
                <a:latin typeface="Times New Roman" pitchFamily="-111" charset="0"/>
              </a:rPr>
              <a:t>Rule #2- It is impossible to estimate the time course or peak latency of </a:t>
            </a:r>
            <a:r>
              <a:rPr lang="en-US" sz="2400" dirty="0" smtClean="0">
                <a:latin typeface="Times New Roman" pitchFamily="-111" charset="0"/>
              </a:rPr>
              <a:t>an underlying ERP </a:t>
            </a:r>
            <a:r>
              <a:rPr lang="en-US" sz="2400" dirty="0">
                <a:latin typeface="Times New Roman" pitchFamily="-111" charset="0"/>
              </a:rPr>
              <a:t>component by looking at a single ERP waveform—there may be no obvious relationship between the shape of a local part of the waveform and the underlying components.</a:t>
            </a:r>
          </a:p>
        </p:txBody>
      </p:sp>
      <p:sp>
        <p:nvSpPr>
          <p:cNvPr id="22" name="TextBox 41"/>
          <p:cNvSpPr txBox="1">
            <a:spLocks noChangeArrowheads="1"/>
          </p:cNvSpPr>
          <p:nvPr/>
        </p:nvSpPr>
        <p:spPr bwMode="auto">
          <a:xfrm>
            <a:off x="76200" y="1444823"/>
            <a:ext cx="2209800" cy="307777"/>
          </a:xfrm>
          <a:prstGeom prst="rect">
            <a:avLst/>
          </a:prstGeom>
          <a:solidFill>
            <a:schemeClr val="bg1"/>
          </a:solidFill>
          <a:ln w="12700">
            <a:solidFill>
              <a:schemeClr val="tx1"/>
            </a:solidFill>
            <a:miter lim="800000"/>
            <a:headEnd/>
            <a:tailEnd/>
          </a:ln>
        </p:spPr>
        <p:txBody>
          <a:bodyPr>
            <a:prstTxWarp prst="textNoShape">
              <a:avLst/>
            </a:prstTxWarp>
            <a:spAutoFit/>
          </a:bodyPr>
          <a:lstStyle/>
          <a:p>
            <a:r>
              <a:rPr lang="en-US" sz="1400" dirty="0" smtClean="0"/>
              <a:t>Observed Waveform</a:t>
            </a:r>
            <a:endParaRPr lang="en-US" sz="1400" dirty="0"/>
          </a:p>
        </p:txBody>
      </p:sp>
    </p:spTree>
    <p:extLst>
      <p:ext uri="{BB962C8B-B14F-4D97-AF65-F5344CB8AC3E}">
        <p14:creationId xmlns:p14="http://schemas.microsoft.com/office/powerpoint/2010/main" val="277052076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animBg="1"/>
      <p:bldP spid="30" grpId="0" animBg="1"/>
    </p:bldLst>
  </p:timing>
</p:sld>
</file>

<file path=ppt/theme/theme1.xml><?xml version="1.0" encoding="utf-8"?>
<a:theme xmlns:a="http://schemas.openxmlformats.org/drawingml/2006/main" name="Balance">
  <a:themeElements>
    <a:clrScheme name="Balance 10">
      <a:dk1>
        <a:srgbClr val="000000"/>
      </a:dk1>
      <a:lt1>
        <a:srgbClr val="FFFFFF"/>
      </a:lt1>
      <a:dk2>
        <a:srgbClr val="000000"/>
      </a:dk2>
      <a:lt2>
        <a:srgbClr val="B8B8B8"/>
      </a:lt2>
      <a:accent1>
        <a:srgbClr val="E5E5FF"/>
      </a:accent1>
      <a:accent2>
        <a:srgbClr val="79CD6B"/>
      </a:accent2>
      <a:accent3>
        <a:srgbClr val="FFFFFF"/>
      </a:accent3>
      <a:accent4>
        <a:srgbClr val="000000"/>
      </a:accent4>
      <a:accent5>
        <a:srgbClr val="F0F0FF"/>
      </a:accent5>
      <a:accent6>
        <a:srgbClr val="6DBA60"/>
      </a:accent6>
      <a:hlink>
        <a:srgbClr val="4477DE"/>
      </a:hlink>
      <a:folHlink>
        <a:srgbClr val="65498F"/>
      </a:folHlink>
    </a:clrScheme>
    <a:fontScheme name="Balance">
      <a:majorFont>
        <a:latin typeface="Geneva"/>
        <a:ea typeface=""/>
        <a:cs typeface=""/>
      </a:majorFont>
      <a:minorFont>
        <a:latin typeface="Genev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sq" cmpd="sng" algn="ctr">
          <a:solidFill>
            <a:schemeClr val="tx1"/>
          </a:solidFill>
          <a:prstDash val="solid"/>
          <a:round/>
          <a:headEnd type="none" w="sm" len="sm"/>
          <a:tailEnd type="none" w="sm" len="sm"/>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000" b="0" i="0" u="none" strike="noStrike" cap="none" normalizeH="0" baseline="0">
            <a:ln>
              <a:noFill/>
            </a:ln>
            <a:solidFill>
              <a:schemeClr val="tx1"/>
            </a:solidFill>
            <a:effectLst/>
            <a:latin typeface="Geneva" pitchFamily="-112" charset="0"/>
          </a:defRPr>
        </a:defPPr>
      </a:lstStyle>
    </a:spDef>
    <a:lnDef>
      <a:spPr bwMode="auto">
        <a:xfrm>
          <a:off x="0" y="0"/>
          <a:ext cx="1" cy="1"/>
        </a:xfrm>
        <a:custGeom>
          <a:avLst/>
          <a:gdLst/>
          <a:ahLst/>
          <a:cxnLst/>
          <a:rect l="0" t="0" r="0" b="0"/>
          <a:pathLst/>
        </a:custGeom>
        <a:solidFill>
          <a:schemeClr val="accent1"/>
        </a:solidFill>
        <a:ln w="12700" cap="sq" cmpd="sng" algn="ctr">
          <a:solidFill>
            <a:schemeClr val="tx1"/>
          </a:solidFill>
          <a:prstDash val="solid"/>
          <a:round/>
          <a:headEnd type="none" w="sm" len="sm"/>
          <a:tailEnd type="none" w="sm" len="sm"/>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000" b="0" i="0" u="none" strike="noStrike" cap="none" normalizeH="0" baseline="0">
            <a:ln>
              <a:noFill/>
            </a:ln>
            <a:solidFill>
              <a:schemeClr val="tx1"/>
            </a:solidFill>
            <a:effectLst/>
            <a:latin typeface="Geneva" pitchFamily="-112" charset="0"/>
          </a:defRPr>
        </a:defPPr>
      </a:lstStyle>
    </a:lnDef>
  </a:objectDefaults>
  <a:extraClrSchemeLst>
    <a:extraClrScheme>
      <a:clrScheme name="Balance 1">
        <a:dk1>
          <a:srgbClr val="663300"/>
        </a:dk1>
        <a:lt1>
          <a:srgbClr val="FFFFFF"/>
        </a:lt1>
        <a:dk2>
          <a:srgbClr val="996600"/>
        </a:dk2>
        <a:lt2>
          <a:srgbClr val="DBBD71"/>
        </a:lt2>
        <a:accent1>
          <a:srgbClr val="3C2800"/>
        </a:accent1>
        <a:accent2>
          <a:srgbClr val="808000"/>
        </a:accent2>
        <a:accent3>
          <a:srgbClr val="CAB8AA"/>
        </a:accent3>
        <a:accent4>
          <a:srgbClr val="DADADA"/>
        </a:accent4>
        <a:accent5>
          <a:srgbClr val="AFACAA"/>
        </a:accent5>
        <a:accent6>
          <a:srgbClr val="737300"/>
        </a:accent6>
        <a:hlink>
          <a:srgbClr val="FF9900"/>
        </a:hlink>
        <a:folHlink>
          <a:srgbClr val="CCA500"/>
        </a:folHlink>
      </a:clrScheme>
      <a:clrMap bg1="dk2" tx1="lt1" bg2="dk1" tx2="lt2" accent1="accent1" accent2="accent2" accent3="accent3" accent4="accent4" accent5="accent5" accent6="accent6" hlink="hlink" folHlink="folHlink"/>
    </a:extraClrScheme>
    <a:extraClrScheme>
      <a:clrScheme name="Balance 2">
        <a:dk1>
          <a:srgbClr val="660000"/>
        </a:dk1>
        <a:lt1>
          <a:srgbClr val="FFFFFF"/>
        </a:lt1>
        <a:dk2>
          <a:srgbClr val="800000"/>
        </a:dk2>
        <a:lt2>
          <a:srgbClr val="FFFFCC"/>
        </a:lt2>
        <a:accent1>
          <a:srgbClr val="400000"/>
        </a:accent1>
        <a:accent2>
          <a:srgbClr val="BE7960"/>
        </a:accent2>
        <a:accent3>
          <a:srgbClr val="C0AAAA"/>
        </a:accent3>
        <a:accent4>
          <a:srgbClr val="DADADA"/>
        </a:accent4>
        <a:accent5>
          <a:srgbClr val="AFAAAA"/>
        </a:accent5>
        <a:accent6>
          <a:srgbClr val="AC6D56"/>
        </a:accent6>
        <a:hlink>
          <a:srgbClr val="FFFF99"/>
        </a:hlink>
        <a:folHlink>
          <a:srgbClr val="E5B325"/>
        </a:folHlink>
      </a:clrScheme>
      <a:clrMap bg1="dk2" tx1="lt1" bg2="dk1" tx2="lt2" accent1="accent1" accent2="accent2" accent3="accent3" accent4="accent4" accent5="accent5" accent6="accent6" hlink="hlink" folHlink="folHlink"/>
    </a:extraClrScheme>
    <a:extraClrScheme>
      <a:clrScheme name="Balance 3">
        <a:dk1>
          <a:srgbClr val="003300"/>
        </a:dk1>
        <a:lt1>
          <a:srgbClr val="FFFFFF"/>
        </a:lt1>
        <a:dk2>
          <a:srgbClr val="4D6A2A"/>
        </a:dk2>
        <a:lt2>
          <a:srgbClr val="CCFF99"/>
        </a:lt2>
        <a:accent1>
          <a:srgbClr val="2EB62E"/>
        </a:accent1>
        <a:accent2>
          <a:srgbClr val="527C3A"/>
        </a:accent2>
        <a:accent3>
          <a:srgbClr val="B2B9AC"/>
        </a:accent3>
        <a:accent4>
          <a:srgbClr val="DADADA"/>
        </a:accent4>
        <a:accent5>
          <a:srgbClr val="ADD7AD"/>
        </a:accent5>
        <a:accent6>
          <a:srgbClr val="497034"/>
        </a:accent6>
        <a:hlink>
          <a:srgbClr val="DDD800"/>
        </a:hlink>
        <a:folHlink>
          <a:srgbClr val="009999"/>
        </a:folHlink>
      </a:clrScheme>
      <a:clrMap bg1="dk2" tx1="lt1" bg2="dk1" tx2="lt2" accent1="accent1" accent2="accent2" accent3="accent3" accent4="accent4" accent5="accent5" accent6="accent6" hlink="hlink" folHlink="folHlink"/>
    </a:extraClrScheme>
    <a:extraClrScheme>
      <a:clrScheme name="Balance 4">
        <a:dk1>
          <a:srgbClr val="005A58"/>
        </a:dk1>
        <a:lt1>
          <a:srgbClr val="FFFFFF"/>
        </a:lt1>
        <a:dk2>
          <a:srgbClr val="00716E"/>
        </a:dk2>
        <a:lt2>
          <a:srgbClr val="FFFF99"/>
        </a:lt2>
        <a:accent1>
          <a:srgbClr val="00403E"/>
        </a:accent1>
        <a:accent2>
          <a:srgbClr val="6D6FC7"/>
        </a:accent2>
        <a:accent3>
          <a:srgbClr val="AABBBA"/>
        </a:accent3>
        <a:accent4>
          <a:srgbClr val="DADADA"/>
        </a:accent4>
        <a:accent5>
          <a:srgbClr val="AAAFAF"/>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alance 5">
        <a:dk1>
          <a:srgbClr val="003366"/>
        </a:dk1>
        <a:lt1>
          <a:srgbClr val="FFFFFF"/>
        </a:lt1>
        <a:dk2>
          <a:srgbClr val="2B5481"/>
        </a:dk2>
        <a:lt2>
          <a:srgbClr val="E5FFFF"/>
        </a:lt2>
        <a:accent1>
          <a:srgbClr val="336699"/>
        </a:accent1>
        <a:accent2>
          <a:srgbClr val="00B000"/>
        </a:accent2>
        <a:accent3>
          <a:srgbClr val="ACB3C1"/>
        </a:accent3>
        <a:accent4>
          <a:srgbClr val="DADADA"/>
        </a:accent4>
        <a:accent5>
          <a:srgbClr val="ADB8CA"/>
        </a:accent5>
        <a:accent6>
          <a:srgbClr val="009F00"/>
        </a:accent6>
        <a:hlink>
          <a:srgbClr val="00CCFF"/>
        </a:hlink>
        <a:folHlink>
          <a:srgbClr val="B5FFFB"/>
        </a:folHlink>
      </a:clrScheme>
      <a:clrMap bg1="dk2" tx1="lt1" bg2="dk1" tx2="lt2" accent1="accent1" accent2="accent2" accent3="accent3" accent4="accent4" accent5="accent5" accent6="accent6" hlink="hlink" folHlink="folHlink"/>
    </a:extraClrScheme>
    <a:extraClrScheme>
      <a:clrScheme name="Balance 6">
        <a:dk1>
          <a:srgbClr val="2F2D25"/>
        </a:dk1>
        <a:lt1>
          <a:srgbClr val="FFFFFF"/>
        </a:lt1>
        <a:dk2>
          <a:srgbClr val="656151"/>
        </a:dk2>
        <a:lt2>
          <a:srgbClr val="FFFFCC"/>
        </a:lt2>
        <a:accent1>
          <a:srgbClr val="818173"/>
        </a:accent1>
        <a:accent2>
          <a:srgbClr val="809EA8"/>
        </a:accent2>
        <a:accent3>
          <a:srgbClr val="B8B7B3"/>
        </a:accent3>
        <a:accent4>
          <a:srgbClr val="DADADA"/>
        </a:accent4>
        <a:accent5>
          <a:srgbClr val="C1C1BC"/>
        </a:accent5>
        <a:accent6>
          <a:srgbClr val="738F98"/>
        </a:accent6>
        <a:hlink>
          <a:srgbClr val="E2C86A"/>
        </a:hlink>
        <a:folHlink>
          <a:srgbClr val="B7B6A3"/>
        </a:folHlink>
      </a:clrScheme>
      <a:clrMap bg1="dk2" tx1="lt1" bg2="dk1" tx2="lt2" accent1="accent1" accent2="accent2" accent3="accent3" accent4="accent4" accent5="accent5" accent6="accent6" hlink="hlink" folHlink="folHlink"/>
    </a:extraClrScheme>
    <a:extraClrScheme>
      <a:clrScheme name="Balance 7">
        <a:dk1>
          <a:srgbClr val="B4AF80"/>
        </a:dk1>
        <a:lt1>
          <a:srgbClr val="FFFFFF"/>
        </a:lt1>
        <a:dk2>
          <a:srgbClr val="C8C6A2"/>
        </a:dk2>
        <a:lt2>
          <a:srgbClr val="827F4C"/>
        </a:lt2>
        <a:accent1>
          <a:srgbClr val="7C784E"/>
        </a:accent1>
        <a:accent2>
          <a:srgbClr val="A2A4AC"/>
        </a:accent2>
        <a:accent3>
          <a:srgbClr val="E0DFCE"/>
        </a:accent3>
        <a:accent4>
          <a:srgbClr val="DADADA"/>
        </a:accent4>
        <a:accent5>
          <a:srgbClr val="BFBEB2"/>
        </a:accent5>
        <a:accent6>
          <a:srgbClr val="92949B"/>
        </a:accent6>
        <a:hlink>
          <a:srgbClr val="33CCCC"/>
        </a:hlink>
        <a:folHlink>
          <a:srgbClr val="009999"/>
        </a:folHlink>
      </a:clrScheme>
      <a:clrMap bg1="dk2" tx1="lt1" bg2="dk1" tx2="lt2" accent1="accent1" accent2="accent2" accent3="accent3" accent4="accent4" accent5="accent5" accent6="accent6" hlink="hlink" folHlink="folHlink"/>
    </a:extraClrScheme>
    <a:extraClrScheme>
      <a:clrScheme name="Balance 8">
        <a:dk1>
          <a:srgbClr val="000000"/>
        </a:dk1>
        <a:lt1>
          <a:srgbClr val="DDDDDD"/>
        </a:lt1>
        <a:dk2>
          <a:srgbClr val="000000"/>
        </a:dk2>
        <a:lt2>
          <a:srgbClr val="B8B7D1"/>
        </a:lt2>
        <a:accent1>
          <a:srgbClr val="F1F0F4"/>
        </a:accent1>
        <a:accent2>
          <a:srgbClr val="C1BCFC"/>
        </a:accent2>
        <a:accent3>
          <a:srgbClr val="EBEBEB"/>
        </a:accent3>
        <a:accent4>
          <a:srgbClr val="000000"/>
        </a:accent4>
        <a:accent5>
          <a:srgbClr val="F7F6F8"/>
        </a:accent5>
        <a:accent6>
          <a:srgbClr val="AFAAE4"/>
        </a:accent6>
        <a:hlink>
          <a:srgbClr val="5454C6"/>
        </a:hlink>
        <a:folHlink>
          <a:srgbClr val="6A6F86"/>
        </a:folHlink>
      </a:clrScheme>
      <a:clrMap bg1="lt1" tx1="dk1" bg2="lt2" tx2="dk2" accent1="accent1" accent2="accent2" accent3="accent3" accent4="accent4" accent5="accent5" accent6="accent6" hlink="hlink" folHlink="folHlink"/>
    </a:extraClrScheme>
    <a:extraClrScheme>
      <a:clrScheme name="Balance 9">
        <a:dk1>
          <a:srgbClr val="000000"/>
        </a:dk1>
        <a:lt1>
          <a:srgbClr val="FFFFFF"/>
        </a:lt1>
        <a:dk2>
          <a:srgbClr val="00A29E"/>
        </a:dk2>
        <a:lt2>
          <a:srgbClr val="CBCBCB"/>
        </a:lt2>
        <a:accent1>
          <a:srgbClr val="E5E5FF"/>
        </a:accent1>
        <a:accent2>
          <a:srgbClr val="79CD6B"/>
        </a:accent2>
        <a:accent3>
          <a:srgbClr val="FFFFFF"/>
        </a:accent3>
        <a:accent4>
          <a:srgbClr val="000000"/>
        </a:accent4>
        <a:accent5>
          <a:srgbClr val="F0F0FF"/>
        </a:accent5>
        <a:accent6>
          <a:srgbClr val="6DBA60"/>
        </a:accent6>
        <a:hlink>
          <a:srgbClr val="4477DE"/>
        </a:hlink>
        <a:folHlink>
          <a:srgbClr val="65498F"/>
        </a:folHlink>
      </a:clrScheme>
      <a:clrMap bg1="lt1" tx1="dk1" bg2="lt2" tx2="dk2" accent1="accent1" accent2="accent2" accent3="accent3" accent4="accent4" accent5="accent5" accent6="accent6" hlink="hlink" folHlink="folHlink"/>
    </a:extraClrScheme>
    <a:extraClrScheme>
      <a:clrScheme name="Balance 10">
        <a:dk1>
          <a:srgbClr val="000000"/>
        </a:dk1>
        <a:lt1>
          <a:srgbClr val="FFFFFF"/>
        </a:lt1>
        <a:dk2>
          <a:srgbClr val="000000"/>
        </a:dk2>
        <a:lt2>
          <a:srgbClr val="B8B8B8"/>
        </a:lt2>
        <a:accent1>
          <a:srgbClr val="E5E5FF"/>
        </a:accent1>
        <a:accent2>
          <a:srgbClr val="79CD6B"/>
        </a:accent2>
        <a:accent3>
          <a:srgbClr val="FFFFFF"/>
        </a:accent3>
        <a:accent4>
          <a:srgbClr val="000000"/>
        </a:accent4>
        <a:accent5>
          <a:srgbClr val="F0F0FF"/>
        </a:accent5>
        <a:accent6>
          <a:srgbClr val="6DBA60"/>
        </a:accent6>
        <a:hlink>
          <a:srgbClr val="4477DE"/>
        </a:hlink>
        <a:folHlink>
          <a:srgbClr val="65498F"/>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Balance 10">
    <a:dk1>
      <a:srgbClr val="000000"/>
    </a:dk1>
    <a:lt1>
      <a:srgbClr val="FFFFFF"/>
    </a:lt1>
    <a:dk2>
      <a:srgbClr val="000000"/>
    </a:dk2>
    <a:lt2>
      <a:srgbClr val="B8B8B8"/>
    </a:lt2>
    <a:accent1>
      <a:srgbClr val="E5E5FF"/>
    </a:accent1>
    <a:accent2>
      <a:srgbClr val="79CD6B"/>
    </a:accent2>
    <a:accent3>
      <a:srgbClr val="FFFFFF"/>
    </a:accent3>
    <a:accent4>
      <a:srgbClr val="000000"/>
    </a:accent4>
    <a:accent5>
      <a:srgbClr val="F0F0FF"/>
    </a:accent5>
    <a:accent6>
      <a:srgbClr val="6DBA60"/>
    </a:accent6>
    <a:hlink>
      <a:srgbClr val="4477DE"/>
    </a:hlink>
    <a:folHlink>
      <a:srgbClr val="65498F"/>
    </a:folHlink>
  </a:clrScheme>
  <a:fontScheme name="Balance">
    <a:majorFont>
      <a:latin typeface="Geneva"/>
      <a:ea typeface=""/>
      <a:cs typeface=""/>
    </a:majorFont>
    <a:minorFont>
      <a:latin typeface="Genev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Balance 10">
    <a:dk1>
      <a:srgbClr val="000000"/>
    </a:dk1>
    <a:lt1>
      <a:srgbClr val="FFFFFF"/>
    </a:lt1>
    <a:dk2>
      <a:srgbClr val="000000"/>
    </a:dk2>
    <a:lt2>
      <a:srgbClr val="B8B8B8"/>
    </a:lt2>
    <a:accent1>
      <a:srgbClr val="E5E5FF"/>
    </a:accent1>
    <a:accent2>
      <a:srgbClr val="79CD6B"/>
    </a:accent2>
    <a:accent3>
      <a:srgbClr val="FFFFFF"/>
    </a:accent3>
    <a:accent4>
      <a:srgbClr val="000000"/>
    </a:accent4>
    <a:accent5>
      <a:srgbClr val="F0F0FF"/>
    </a:accent5>
    <a:accent6>
      <a:srgbClr val="6DBA60"/>
    </a:accent6>
    <a:hlink>
      <a:srgbClr val="4477DE"/>
    </a:hlink>
    <a:folHlink>
      <a:srgbClr val="65498F"/>
    </a:folHlink>
  </a:clrScheme>
  <a:fontScheme name="Balance">
    <a:majorFont>
      <a:latin typeface="Geneva"/>
      <a:ea typeface=""/>
      <a:cs typeface=""/>
    </a:majorFont>
    <a:minorFont>
      <a:latin typeface="Genev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Balance 10">
    <a:dk1>
      <a:srgbClr val="000000"/>
    </a:dk1>
    <a:lt1>
      <a:srgbClr val="FFFFFF"/>
    </a:lt1>
    <a:dk2>
      <a:srgbClr val="000000"/>
    </a:dk2>
    <a:lt2>
      <a:srgbClr val="B8B8B8"/>
    </a:lt2>
    <a:accent1>
      <a:srgbClr val="E5E5FF"/>
    </a:accent1>
    <a:accent2>
      <a:srgbClr val="79CD6B"/>
    </a:accent2>
    <a:accent3>
      <a:srgbClr val="FFFFFF"/>
    </a:accent3>
    <a:accent4>
      <a:srgbClr val="000000"/>
    </a:accent4>
    <a:accent5>
      <a:srgbClr val="F0F0FF"/>
    </a:accent5>
    <a:accent6>
      <a:srgbClr val="6DBA60"/>
    </a:accent6>
    <a:hlink>
      <a:srgbClr val="4477DE"/>
    </a:hlink>
    <a:folHlink>
      <a:srgbClr val="65498F"/>
    </a:folHlink>
  </a:clrScheme>
  <a:fontScheme name="Balance">
    <a:majorFont>
      <a:latin typeface="Geneva"/>
      <a:ea typeface=""/>
      <a:cs typeface=""/>
    </a:majorFont>
    <a:minorFont>
      <a:latin typeface="Genev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399</TotalTime>
  <Words>5054</Words>
  <Application>Microsoft Macintosh PowerPoint</Application>
  <PresentationFormat>On-screen Show (4:3)</PresentationFormat>
  <Paragraphs>506</Paragraphs>
  <Slides>45</Slides>
  <Notes>45</Notes>
  <HiddenSlides>0</HiddenSlides>
  <MMClips>0</MMClips>
  <ScaleCrop>false</ScaleCrop>
  <HeadingPairs>
    <vt:vector size="4" baseType="variant">
      <vt:variant>
        <vt:lpstr>Theme</vt:lpstr>
      </vt:variant>
      <vt:variant>
        <vt:i4>1</vt:i4>
      </vt:variant>
      <vt:variant>
        <vt:lpstr>Slide Titles</vt:lpstr>
      </vt:variant>
      <vt:variant>
        <vt:i4>45</vt:i4>
      </vt:variant>
    </vt:vector>
  </HeadingPairs>
  <TitlesOfParts>
    <vt:vector size="46" baseType="lpstr">
      <vt:lpstr>Balance</vt:lpstr>
      <vt:lpstr>The ERP Boot Camp</vt:lpstr>
      <vt:lpstr>What is an ERP component?</vt:lpstr>
      <vt:lpstr>Peaks and Components</vt:lpstr>
      <vt:lpstr>Perceptual Importance of Vertices</vt:lpstr>
      <vt:lpstr>The Superposition Problem</vt:lpstr>
      <vt:lpstr>The Superposition Problem</vt:lpstr>
      <vt:lpstr>The Superposition Problem</vt:lpstr>
      <vt:lpstr>Peaks and Components</vt:lpstr>
      <vt:lpstr>Peaks and Components</vt:lpstr>
      <vt:lpstr>Peaks and Components</vt:lpstr>
      <vt:lpstr>Peaks and Components</vt:lpstr>
      <vt:lpstr>Difference Waves</vt:lpstr>
      <vt:lpstr>Peaks and Components</vt:lpstr>
      <vt:lpstr>Peaks and Components</vt:lpstr>
      <vt:lpstr>Peaks and Components</vt:lpstr>
      <vt:lpstr>Another Problem</vt:lpstr>
      <vt:lpstr>What to do?</vt:lpstr>
      <vt:lpstr>Attentional Blink N400 Results</vt:lpstr>
      <vt:lpstr>The P3 in Schizophrenia</vt:lpstr>
      <vt:lpstr>P3 Latency in Schizophrenia</vt:lpstr>
      <vt:lpstr>P3 Latency &amp; Difference Waves</vt:lpstr>
      <vt:lpstr>Methods</vt:lpstr>
      <vt:lpstr>Raw ERP Waveforms</vt:lpstr>
      <vt:lpstr>P3: Rare Minus Frequent</vt:lpstr>
      <vt:lpstr>Response-Locked P3</vt:lpstr>
      <vt:lpstr>LRP: Contra Minus Ipsi</vt:lpstr>
      <vt:lpstr>PowerPoint Presentation</vt:lpstr>
      <vt:lpstr>Factorial Combination of Manipulation to Isolate Component and Manipulation of Interest</vt:lpstr>
      <vt:lpstr>Experimental Design</vt:lpstr>
      <vt:lpstr>Confounds and Side Effects</vt:lpstr>
      <vt:lpstr>Confounds and Side Effects</vt:lpstr>
      <vt:lpstr>Example Experiment</vt:lpstr>
      <vt:lpstr>Problems and Solutions</vt:lpstr>
      <vt:lpstr>Differential Adaptation</vt:lpstr>
      <vt:lpstr>Violations of Hillyard Principle</vt:lpstr>
      <vt:lpstr>Violations of Hillyard Principle</vt:lpstr>
      <vt:lpstr>Solving Stimulus Confounds</vt:lpstr>
      <vt:lpstr>Problems and Solutions</vt:lpstr>
      <vt:lpstr>Differential Overlap</vt:lpstr>
      <vt:lpstr>Peak Amplitude and Noise</vt:lpstr>
      <vt:lpstr>Problems and Solutions</vt:lpstr>
      <vt:lpstr>More Rules</vt:lpstr>
      <vt:lpstr>Timing Advice</vt:lpstr>
      <vt:lpstr>Timing Advice</vt:lpstr>
      <vt:lpstr>Some General Advice</vt:lpstr>
    </vt:vector>
  </TitlesOfParts>
  <Company>University of Iowa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ERP Boot Camp Lecture #6</dc:title>
  <cp:lastModifiedBy>Steve Luck</cp:lastModifiedBy>
  <cp:revision>135</cp:revision>
  <dcterms:created xsi:type="dcterms:W3CDTF">2010-07-15T16:30:32Z</dcterms:created>
  <dcterms:modified xsi:type="dcterms:W3CDTF">2015-07-23T17:46:05Z</dcterms:modified>
</cp:coreProperties>
</file>